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21"/>
  </p:notesMasterIdLst>
  <p:sldIdLst>
    <p:sldId id="256" r:id="rId2"/>
    <p:sldId id="258" r:id="rId3"/>
    <p:sldId id="266" r:id="rId4"/>
    <p:sldId id="257" r:id="rId5"/>
    <p:sldId id="267" r:id="rId6"/>
    <p:sldId id="263" r:id="rId7"/>
    <p:sldId id="265" r:id="rId8"/>
    <p:sldId id="264" r:id="rId9"/>
    <p:sldId id="268" r:id="rId10"/>
    <p:sldId id="259" r:id="rId11"/>
    <p:sldId id="260" r:id="rId12"/>
    <p:sldId id="261" r:id="rId13"/>
    <p:sldId id="262" r:id="rId14"/>
    <p:sldId id="269" r:id="rId15"/>
    <p:sldId id="270" r:id="rId16"/>
    <p:sldId id="271" r:id="rId17"/>
    <p:sldId id="274" r:id="rId18"/>
    <p:sldId id="272" r:id="rId19"/>
    <p:sldId id="27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8" d="100"/>
          <a:sy n="148" d="100"/>
        </p:scale>
        <p:origin x="-131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5518DF-935E-CA45-86F2-6525A5BEC69A}" type="datetimeFigureOut">
              <a:rPr lang="en-US" smtClean="0"/>
              <a:t>2014-07-21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927471-F845-244A-916F-6A60CF71903B}" type="slidenum">
              <a:rPr lang="en-US" smtClean="0"/>
              <a:t>‹#›</a:t>
            </a:fld>
            <a:endParaRPr lang="en-US"/>
          </a:p>
        </p:txBody>
      </p:sp>
    </p:spTree>
    <p:extLst>
      <p:ext uri="{BB962C8B-B14F-4D97-AF65-F5344CB8AC3E}">
        <p14:creationId xmlns:p14="http://schemas.microsoft.com/office/powerpoint/2010/main" val="31374298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1</a:t>
            </a:fld>
            <a:endParaRPr lang="en-US"/>
          </a:p>
        </p:txBody>
      </p:sp>
    </p:spTree>
    <p:extLst>
      <p:ext uri="{BB962C8B-B14F-4D97-AF65-F5344CB8AC3E}">
        <p14:creationId xmlns:p14="http://schemas.microsoft.com/office/powerpoint/2010/main" val="2595393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Retrieved</a:t>
            </a:r>
            <a:r>
              <a:rPr lang="en-US" baseline="0" dirty="0" smtClean="0"/>
              <a:t> from http://</a:t>
            </a:r>
            <a:r>
              <a:rPr lang="en-US" baseline="0" dirty="0" err="1" smtClean="0"/>
              <a:t>mediasmarts.ca</a:t>
            </a:r>
            <a:r>
              <a:rPr lang="en-US" baseline="0" dirty="0" smtClean="0"/>
              <a:t>/diversity-media/aboriginal-people/common-portrayals-aboriginal-people</a:t>
            </a:r>
            <a:endParaRPr lang="en-US" dirty="0" smtClean="0"/>
          </a:p>
          <a:p>
            <a:endParaRPr lang="en-US" dirty="0" smtClean="0"/>
          </a:p>
          <a:p>
            <a:r>
              <a:rPr lang="en-US" dirty="0" smtClean="0"/>
              <a:t>Image retrieved</a:t>
            </a:r>
            <a:r>
              <a:rPr lang="en-US" baseline="0" dirty="0" smtClean="0"/>
              <a:t> from https://</a:t>
            </a:r>
            <a:r>
              <a:rPr lang="en-US" baseline="0" dirty="0" err="1" smtClean="0"/>
              <a:t>myspace.com</a:t>
            </a:r>
            <a:r>
              <a:rPr lang="en-US" baseline="0" dirty="0" smtClean="0"/>
              <a:t>/</a:t>
            </a:r>
            <a:r>
              <a:rPr lang="en-US" baseline="0" dirty="0" err="1" smtClean="0"/>
              <a:t>btgirlscalendar</a:t>
            </a:r>
            <a:r>
              <a:rPr lang="en-US" baseline="0" dirty="0" smtClean="0"/>
              <a:t>/photos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11</a:t>
            </a:fld>
            <a:endParaRPr lang="en-US"/>
          </a:p>
        </p:txBody>
      </p:sp>
    </p:spTree>
    <p:extLst>
      <p:ext uri="{BB962C8B-B14F-4D97-AF65-F5344CB8AC3E}">
        <p14:creationId xmlns:p14="http://schemas.microsoft.com/office/powerpoint/2010/main" val="1723207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Sanderson, Steve Keewatin</a:t>
            </a:r>
            <a:r>
              <a:rPr lang="en-US" baseline="0" dirty="0" smtClean="0"/>
              <a:t> (2012). </a:t>
            </a:r>
            <a:r>
              <a:rPr lang="en-US" i="1" baseline="0" dirty="0" smtClean="0"/>
              <a:t>Rising Above.</a:t>
            </a:r>
            <a:r>
              <a:rPr lang="en-US" i="0" baseline="0" dirty="0" smtClean="0"/>
              <a:t> </a:t>
            </a:r>
            <a:r>
              <a:rPr lang="en-US" i="0" baseline="0" dirty="0" err="1" smtClean="0"/>
              <a:t>iLit</a:t>
            </a:r>
            <a:r>
              <a:rPr lang="en-US" i="0" baseline="0" dirty="0" smtClean="0"/>
              <a:t> English Resource. McGraw-Hill Ryerson, Toronto.</a:t>
            </a:r>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12</a:t>
            </a:fld>
            <a:endParaRPr lang="en-US"/>
          </a:p>
        </p:txBody>
      </p:sp>
    </p:spTree>
    <p:extLst>
      <p:ext uri="{BB962C8B-B14F-4D97-AF65-F5344CB8AC3E}">
        <p14:creationId xmlns:p14="http://schemas.microsoft.com/office/powerpoint/2010/main" val="2012036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Retrieved</a:t>
            </a:r>
            <a:r>
              <a:rPr lang="en-US" baseline="0" dirty="0" smtClean="0"/>
              <a:t> from http://</a:t>
            </a:r>
            <a:r>
              <a:rPr lang="en-US" baseline="0" dirty="0" err="1" smtClean="0"/>
              <a:t>www.scoutingforindians.com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13</a:t>
            </a:fld>
            <a:endParaRPr lang="en-US"/>
          </a:p>
        </p:txBody>
      </p:sp>
    </p:spTree>
    <p:extLst>
      <p:ext uri="{BB962C8B-B14F-4D97-AF65-F5344CB8AC3E}">
        <p14:creationId xmlns:p14="http://schemas.microsoft.com/office/powerpoint/2010/main" val="2509739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Reel Injun</a:t>
            </a:r>
            <a:r>
              <a:rPr lang="en-US" baseline="0" dirty="0" smtClean="0"/>
              <a:t> Movie Trailer</a:t>
            </a:r>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14</a:t>
            </a:fld>
            <a:endParaRPr lang="en-US"/>
          </a:p>
        </p:txBody>
      </p:sp>
    </p:spTree>
    <p:extLst>
      <p:ext uri="{BB962C8B-B14F-4D97-AF65-F5344CB8AC3E}">
        <p14:creationId xmlns:p14="http://schemas.microsoft.com/office/powerpoint/2010/main" val="2489387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Retrieved</a:t>
            </a:r>
            <a:r>
              <a:rPr lang="en-US" baseline="0" dirty="0" smtClean="0"/>
              <a:t> from http://</a:t>
            </a:r>
            <a:r>
              <a:rPr lang="en-US" baseline="0" dirty="0" err="1" smtClean="0"/>
              <a:t>mediasmarts.ca</a:t>
            </a:r>
            <a:r>
              <a:rPr lang="en-US" baseline="0" dirty="0" smtClean="0"/>
              <a:t>/diversity-media/aboriginal-people/common-portrayals-aboriginal-people</a:t>
            </a:r>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15</a:t>
            </a:fld>
            <a:endParaRPr lang="en-US"/>
          </a:p>
        </p:txBody>
      </p:sp>
    </p:spTree>
    <p:extLst>
      <p:ext uri="{BB962C8B-B14F-4D97-AF65-F5344CB8AC3E}">
        <p14:creationId xmlns:p14="http://schemas.microsoft.com/office/powerpoint/2010/main" val="987217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16</a:t>
            </a:fld>
            <a:endParaRPr lang="en-US"/>
          </a:p>
        </p:txBody>
      </p:sp>
    </p:spTree>
    <p:extLst>
      <p:ext uri="{BB962C8B-B14F-4D97-AF65-F5344CB8AC3E}">
        <p14:creationId xmlns:p14="http://schemas.microsoft.com/office/powerpoint/2010/main" val="987217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Joey</a:t>
            </a:r>
            <a:r>
              <a:rPr lang="en-US" baseline="0" dirty="0" smtClean="0"/>
              <a:t> </a:t>
            </a:r>
            <a:r>
              <a:rPr lang="en-US" baseline="0" dirty="0" err="1" smtClean="0"/>
              <a:t>Stylez</a:t>
            </a:r>
            <a:r>
              <a:rPr lang="en-US" baseline="0" dirty="0" smtClean="0"/>
              <a:t> “Indian Outlaw” Top 40 Rap song</a:t>
            </a:r>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17</a:t>
            </a:fld>
            <a:endParaRPr lang="en-US"/>
          </a:p>
        </p:txBody>
      </p:sp>
    </p:spTree>
    <p:extLst>
      <p:ext uri="{BB962C8B-B14F-4D97-AF65-F5344CB8AC3E}">
        <p14:creationId xmlns:p14="http://schemas.microsoft.com/office/powerpoint/2010/main" val="987217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18</a:t>
            </a:fld>
            <a:endParaRPr lang="en-US"/>
          </a:p>
        </p:txBody>
      </p:sp>
    </p:spTree>
    <p:extLst>
      <p:ext uri="{BB962C8B-B14F-4D97-AF65-F5344CB8AC3E}">
        <p14:creationId xmlns:p14="http://schemas.microsoft.com/office/powerpoint/2010/main" val="987217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19</a:t>
            </a:fld>
            <a:endParaRPr lang="en-US"/>
          </a:p>
        </p:txBody>
      </p:sp>
    </p:spTree>
    <p:extLst>
      <p:ext uri="{BB962C8B-B14F-4D97-AF65-F5344CB8AC3E}">
        <p14:creationId xmlns:p14="http://schemas.microsoft.com/office/powerpoint/2010/main" val="987217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Retrieved from http://</a:t>
            </a:r>
            <a:r>
              <a:rPr lang="en-US" dirty="0" err="1" smtClean="0"/>
              <a:t>dragonflycanada.ca</a:t>
            </a:r>
            <a:r>
              <a:rPr lang="en-US" dirty="0" smtClean="0"/>
              <a:t>/more-than-just-beads-and-feathers/</a:t>
            </a:r>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2</a:t>
            </a:fld>
            <a:endParaRPr lang="en-US"/>
          </a:p>
        </p:txBody>
      </p:sp>
    </p:spTree>
    <p:extLst>
      <p:ext uri="{BB962C8B-B14F-4D97-AF65-F5344CB8AC3E}">
        <p14:creationId xmlns:p14="http://schemas.microsoft.com/office/powerpoint/2010/main" val="84002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3</a:t>
            </a:fld>
            <a:endParaRPr lang="en-US"/>
          </a:p>
        </p:txBody>
      </p:sp>
    </p:spTree>
    <p:extLst>
      <p:ext uri="{BB962C8B-B14F-4D97-AF65-F5344CB8AC3E}">
        <p14:creationId xmlns:p14="http://schemas.microsoft.com/office/powerpoint/2010/main" val="84002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Retrieved from http://</a:t>
            </a:r>
            <a:r>
              <a:rPr lang="en-US" dirty="0" err="1" smtClean="0"/>
              <a:t>www.reelinjunthemovie.com</a:t>
            </a:r>
            <a:r>
              <a:rPr lang="en-US" dirty="0" smtClean="0"/>
              <a:t>/site/the-film/</a:t>
            </a:r>
          </a:p>
          <a:p>
            <a:endParaRPr lang="en-US" dirty="0" smtClean="0"/>
          </a:p>
          <a:p>
            <a:r>
              <a:rPr lang="en-US" dirty="0" smtClean="0"/>
              <a:t>Image retrieved from http://</a:t>
            </a:r>
            <a:r>
              <a:rPr lang="en-US" dirty="0" err="1" smtClean="0"/>
              <a:t>www.bluecorncomics.com</a:t>
            </a:r>
            <a:r>
              <a:rPr lang="en-US" dirty="0" smtClean="0"/>
              <a:t>/</a:t>
            </a:r>
            <a:r>
              <a:rPr lang="en-US" dirty="0" err="1" smtClean="0"/>
              <a:t>stharm.htm</a:t>
            </a:r>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5</a:t>
            </a:fld>
            <a:endParaRPr lang="en-US"/>
          </a:p>
        </p:txBody>
      </p:sp>
    </p:spTree>
    <p:extLst>
      <p:ext uri="{BB962C8B-B14F-4D97-AF65-F5344CB8AC3E}">
        <p14:creationId xmlns:p14="http://schemas.microsoft.com/office/powerpoint/2010/main" val="4132897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 retrieved</a:t>
            </a:r>
            <a:r>
              <a:rPr lang="en-US" baseline="0" dirty="0" smtClean="0"/>
              <a:t> from http://</a:t>
            </a:r>
            <a:r>
              <a:rPr lang="en-US" baseline="0" dirty="0" err="1" smtClean="0"/>
              <a:t>www.reelinjunthemovie.com</a:t>
            </a:r>
            <a:r>
              <a:rPr lang="en-US" baseline="0" dirty="0" smtClean="0"/>
              <a:t>/site/blog/</a:t>
            </a:r>
          </a:p>
          <a:p>
            <a:endParaRPr lang="en-US" baseline="0" dirty="0" smtClean="0"/>
          </a:p>
          <a:p>
            <a:r>
              <a:rPr lang="en-US" dirty="0" smtClean="0"/>
              <a:t>Image retrieved from http://</a:t>
            </a:r>
            <a:r>
              <a:rPr lang="en-US" dirty="0" err="1" smtClean="0"/>
              <a:t>www.bluecorncomics.com</a:t>
            </a:r>
            <a:r>
              <a:rPr lang="en-US" dirty="0" smtClean="0"/>
              <a:t>/</a:t>
            </a:r>
            <a:r>
              <a:rPr lang="en-US" dirty="0" err="1" smtClean="0"/>
              <a:t>mascots.htm</a:t>
            </a:r>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6</a:t>
            </a:fld>
            <a:endParaRPr lang="en-US"/>
          </a:p>
        </p:txBody>
      </p:sp>
    </p:spTree>
    <p:extLst>
      <p:ext uri="{BB962C8B-B14F-4D97-AF65-F5344CB8AC3E}">
        <p14:creationId xmlns:p14="http://schemas.microsoft.com/office/powerpoint/2010/main" val="258258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Retrieved from</a:t>
            </a:r>
            <a:r>
              <a:rPr lang="en-US" baseline="0" dirty="0" smtClean="0"/>
              <a:t> http://</a:t>
            </a:r>
            <a:r>
              <a:rPr lang="en-US" baseline="0" dirty="0" err="1" smtClean="0"/>
              <a:t>twimedia.blogspot.ca</a:t>
            </a:r>
            <a:r>
              <a:rPr lang="en-US" baseline="0" dirty="0" smtClean="0"/>
              <a:t>/2010/03/issue-of-native-misrepresentation-</a:t>
            </a:r>
            <a:r>
              <a:rPr lang="en-US" baseline="0" dirty="0" err="1" smtClean="0"/>
              <a:t>in.html</a:t>
            </a:r>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7</a:t>
            </a:fld>
            <a:endParaRPr lang="en-US"/>
          </a:p>
        </p:txBody>
      </p:sp>
    </p:spTree>
    <p:extLst>
      <p:ext uri="{BB962C8B-B14F-4D97-AF65-F5344CB8AC3E}">
        <p14:creationId xmlns:p14="http://schemas.microsoft.com/office/powerpoint/2010/main" val="18867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King, Thomas (2012). </a:t>
            </a:r>
            <a:r>
              <a:rPr lang="en-US" i="1" dirty="0" smtClean="0"/>
              <a:t>An Inconvenient</a:t>
            </a:r>
            <a:r>
              <a:rPr lang="en-US" i="1" baseline="0" dirty="0" smtClean="0"/>
              <a:t> Indian: A Curious Account of Native People in North America. </a:t>
            </a:r>
            <a:r>
              <a:rPr lang="en-US" i="0" baseline="0" dirty="0" smtClean="0"/>
              <a:t>Doubleday Canada: Toronto.</a:t>
            </a:r>
            <a:endParaRPr lang="en-US" i="0" dirty="0"/>
          </a:p>
        </p:txBody>
      </p:sp>
      <p:sp>
        <p:nvSpPr>
          <p:cNvPr id="4" name="Slide Number Placeholder 3"/>
          <p:cNvSpPr>
            <a:spLocks noGrp="1"/>
          </p:cNvSpPr>
          <p:nvPr>
            <p:ph type="sldNum" sz="quarter" idx="10"/>
          </p:nvPr>
        </p:nvSpPr>
        <p:spPr/>
        <p:txBody>
          <a:bodyPr/>
          <a:lstStyle/>
          <a:p>
            <a:fld id="{74927471-F845-244A-916F-6A60CF71903B}" type="slidenum">
              <a:rPr lang="en-US" smtClean="0"/>
              <a:t>8</a:t>
            </a:fld>
            <a:endParaRPr lang="en-US"/>
          </a:p>
        </p:txBody>
      </p:sp>
    </p:spTree>
    <p:extLst>
      <p:ext uri="{BB962C8B-B14F-4D97-AF65-F5344CB8AC3E}">
        <p14:creationId xmlns:p14="http://schemas.microsoft.com/office/powerpoint/2010/main" val="2108570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Retrieved</a:t>
            </a:r>
            <a:r>
              <a:rPr lang="en-US" baseline="0" dirty="0" smtClean="0"/>
              <a:t> from http://</a:t>
            </a:r>
            <a:r>
              <a:rPr lang="en-US" baseline="0" dirty="0" err="1" smtClean="0"/>
              <a:t>mediasmarts.ca</a:t>
            </a:r>
            <a:r>
              <a:rPr lang="en-US" baseline="0" dirty="0" smtClean="0"/>
              <a:t>/diversity-media/aboriginal-people/common-portrayals-aboriginal-people</a:t>
            </a:r>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9</a:t>
            </a:fld>
            <a:endParaRPr lang="en-US"/>
          </a:p>
        </p:txBody>
      </p:sp>
    </p:spTree>
    <p:extLst>
      <p:ext uri="{BB962C8B-B14F-4D97-AF65-F5344CB8AC3E}">
        <p14:creationId xmlns:p14="http://schemas.microsoft.com/office/powerpoint/2010/main" val="987217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Retrieved from http://</a:t>
            </a:r>
            <a:r>
              <a:rPr lang="en-US" dirty="0" err="1" smtClean="0"/>
              <a:t>mediasmarts.ca</a:t>
            </a:r>
            <a:r>
              <a:rPr lang="en-US" dirty="0" smtClean="0"/>
              <a:t>/diversity-media/aboriginal-people/common-portrayals-aboriginal-people</a:t>
            </a:r>
          </a:p>
          <a:p>
            <a:endParaRPr lang="en-US" dirty="0" smtClean="0"/>
          </a:p>
          <a:p>
            <a:r>
              <a:rPr lang="en-US" dirty="0" smtClean="0"/>
              <a:t>Image retrieved from http://</a:t>
            </a:r>
            <a:r>
              <a:rPr lang="en-US" dirty="0" err="1" smtClean="0"/>
              <a:t>disney.wikia.com</a:t>
            </a:r>
            <a:r>
              <a:rPr lang="en-US" dirty="0" smtClean="0"/>
              <a:t>/wiki/Pocahontas_(character)</a:t>
            </a:r>
          </a:p>
          <a:p>
            <a:endParaRPr lang="en-US" dirty="0"/>
          </a:p>
        </p:txBody>
      </p:sp>
      <p:sp>
        <p:nvSpPr>
          <p:cNvPr id="4" name="Slide Number Placeholder 3"/>
          <p:cNvSpPr>
            <a:spLocks noGrp="1"/>
          </p:cNvSpPr>
          <p:nvPr>
            <p:ph type="sldNum" sz="quarter" idx="10"/>
          </p:nvPr>
        </p:nvSpPr>
        <p:spPr/>
        <p:txBody>
          <a:bodyPr/>
          <a:lstStyle/>
          <a:p>
            <a:fld id="{74927471-F845-244A-916F-6A60CF71903B}" type="slidenum">
              <a:rPr lang="en-US" smtClean="0"/>
              <a:t>10</a:t>
            </a:fld>
            <a:endParaRPr lang="en-US"/>
          </a:p>
        </p:txBody>
      </p:sp>
    </p:spTree>
    <p:extLst>
      <p:ext uri="{BB962C8B-B14F-4D97-AF65-F5344CB8AC3E}">
        <p14:creationId xmlns:p14="http://schemas.microsoft.com/office/powerpoint/2010/main" val="2353754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July 21, 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131F9E-604E-4343-9F29-EF72E8231CAD}" type="datetime4">
              <a:rPr lang="en-US" smtClean="0"/>
              <a:pPr/>
              <a:t>July 21,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8E1CE-37F8-4102-8DF9-852A0A51F293}" type="datetime4">
              <a:rPr lang="en-US" smtClean="0"/>
              <a:pPr/>
              <a:t>July 21,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33F43-3E86-47E4-BFBB-2476D384E1C6}" type="datetime4">
              <a:rPr lang="en-US" smtClean="0"/>
              <a:pPr/>
              <a:t>July 21,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751663BA-01FC-4367-B6F3-ABB2645D55F1}" type="datetime4">
              <a:rPr lang="en-US" smtClean="0"/>
              <a:pPr/>
              <a:t>July 21, 2014</a:t>
            </a:fld>
            <a:endParaRPr lang="en-US" dirty="0"/>
          </a:p>
        </p:txBody>
      </p:sp>
      <p:sp>
        <p:nvSpPr>
          <p:cNvPr id="8" name="Slide Number Placeholder 7"/>
          <p:cNvSpPr>
            <a:spLocks noGrp="1"/>
          </p:cNvSpPr>
          <p:nvPr>
            <p:ph type="sldNum" sz="quarter" idx="11"/>
          </p:nvPr>
        </p:nvSpPr>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July 21, 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5CDA29-3CBE-48EA-92AE-A996835462BA}" type="datetime4">
              <a:rPr lang="en-US" smtClean="0"/>
              <a:pPr/>
              <a:t>July 21, 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9EC054-3869-4501-B163-1BBFDE8DCE04}" type="datetime4">
              <a:rPr lang="en-US" smtClean="0"/>
              <a:pPr/>
              <a:t>July 21, 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3D831-56C1-49CF-8EF7-8B9A98402BCD}" type="datetime4">
              <a:rPr lang="en-US" smtClean="0"/>
              <a:pPr/>
              <a:t>July 21, 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July 21, 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EA923-9BEE-48CE-9F28-5B525F399BAD}" type="datetime4">
              <a:rPr lang="en-US" smtClean="0"/>
              <a:pPr/>
              <a:t>July 21, 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July 21, 2014</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8DF745-7D3F-47F4-83A3-874385CFAA69}" type="slidenum">
              <a:rPr lang="en-US" smtClean="0"/>
              <a:pPr/>
              <a:t>‹#›</a:t>
            </a:fld>
            <a:endParaRPr 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4.png"/><Relationship Id="rId1" Type="http://schemas.microsoft.com/office/2007/relationships/media" Target="../media/media1.mp4"/><Relationship Id="rId2" Type="http://schemas.openxmlformats.org/officeDocument/2006/relationships/video" Target="../media/media1.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15.png"/><Relationship Id="rId6" Type="http://schemas.openxmlformats.org/officeDocument/2006/relationships/image" Target="../media/image3.png"/><Relationship Id="rId1" Type="http://schemas.microsoft.com/office/2007/relationships/media" Target="../media/media2.mp4"/><Relationship Id="rId2" Type="http://schemas.openxmlformats.org/officeDocument/2006/relationships/video" Target="../media/media2.mp4"/></Relationships>
</file>

<file path=ppt/slides/_rels/slide18.xml.rels><?xml version="1.0" encoding="UTF-8" standalone="yes"?>
<Relationships xmlns="http://schemas.openxmlformats.org/package/2006/relationships"><Relationship Id="rId3" Type="http://schemas.openxmlformats.org/officeDocument/2006/relationships/hyperlink" Target="http://twimedia.blogspot.ca/2010/03/issue-of-native-misrepresentation-in.html" TargetMode="External"/><Relationship Id="rId4" Type="http://schemas.openxmlformats.org/officeDocument/2006/relationships/hyperlink" Target="http://dragonflycanada.ca/more-than-just-beads-and-feathers/" TargetMode="External"/><Relationship Id="rId5" Type="http://schemas.openxmlformats.org/officeDocument/2006/relationships/hyperlink" Target="http://online.mun.ca/content/enforced/163497-88380.201303/gettingStarted/reserves.html?ou=163497" TargetMode="External"/><Relationship Id="rId6" Type="http://schemas.openxmlformats.org/officeDocument/2006/relationships/hyperlink" Target="http://csc.sagepub.com/content/6/3/391.short" TargetMode="External"/><Relationship Id="rId7" Type="http://schemas.openxmlformats.org/officeDocument/2006/relationships/hyperlink" Target="http://www.csse-scee.ca/CJE/Articles/FullText/CJE29-1/CJE29-1-mckenzie.pdf" TargetMode="External"/><Relationship Id="rId8" Type="http://schemas.openxmlformats.org/officeDocument/2006/relationships/hyperlink" Target="http://mediasmarts.ca/diversity-media/aboriginal-people/common-portrayals-aboriginal-people" TargetMode="External"/><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hyperlink" Target="http://www.reelinjunthemovie.com/site/the-film/" TargetMode="External"/><Relationship Id="rId4" Type="http://schemas.openxmlformats.org/officeDocument/2006/relationships/hyperlink" Target="http://www.scoutingforindians.com/" TargetMode="External"/><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hyperlink" Target="http://www.reelinjunthemovie.com/site/blog/guest-blog-ukumbwa-sauti-m-ed/" TargetMode="External"/><Relationship Id="rId4" Type="http://schemas.openxmlformats.org/officeDocument/2006/relationships/image" Target="../media/image7.png"/><Relationship Id="rId5"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54438"/>
            <a:ext cx="8171088" cy="4520926"/>
          </a:xfrm>
        </p:spPr>
        <p:txBody>
          <a:bodyPr>
            <a:noAutofit/>
          </a:bodyPr>
          <a:lstStyle/>
          <a:p>
            <a:pPr algn="ctr"/>
            <a:r>
              <a:rPr lang="en-US" sz="4800" dirty="0" smtClean="0"/>
              <a:t/>
            </a:r>
            <a:br>
              <a:rPr lang="en-US" sz="4800" dirty="0" smtClean="0"/>
            </a:br>
            <a:r>
              <a:rPr lang="en-US" sz="4800" dirty="0" smtClean="0"/>
              <a:t> </a:t>
            </a:r>
            <a:r>
              <a:rPr lang="en-US" sz="4800" b="1" dirty="0" smtClean="0">
                <a:latin typeface="American Typewriter"/>
                <a:cs typeface="American Typewriter"/>
              </a:rPr>
              <a:t>“We’re More Than Just Beads and Feathers”</a:t>
            </a:r>
            <a:br>
              <a:rPr lang="en-US" sz="4800" b="1" dirty="0" smtClean="0">
                <a:latin typeface="American Typewriter"/>
                <a:cs typeface="American Typewriter"/>
              </a:rPr>
            </a:br>
            <a:r>
              <a:rPr lang="en-US" sz="4800" dirty="0" smtClean="0">
                <a:latin typeface="American Typewriter"/>
                <a:cs typeface="American Typewriter"/>
              </a:rPr>
              <a:t/>
            </a:r>
            <a:br>
              <a:rPr lang="en-US" sz="4800" dirty="0" smtClean="0">
                <a:latin typeface="American Typewriter"/>
                <a:cs typeface="American Typewriter"/>
              </a:rPr>
            </a:br>
            <a:r>
              <a:rPr lang="en-US" sz="2400" dirty="0" smtClean="0">
                <a:latin typeface="American Typewriter"/>
                <a:cs typeface="American Typewriter"/>
              </a:rPr>
              <a:t>Producing </a:t>
            </a:r>
            <a:r>
              <a:rPr lang="en-US" sz="2400" dirty="0">
                <a:latin typeface="American Typewriter"/>
                <a:cs typeface="American Typewriter"/>
              </a:rPr>
              <a:t>Counter Culture </a:t>
            </a:r>
            <a:r>
              <a:rPr lang="en-US" sz="2400" dirty="0" smtClean="0">
                <a:latin typeface="American Typewriter"/>
                <a:cs typeface="American Typewriter"/>
              </a:rPr>
              <a:t/>
            </a:r>
            <a:br>
              <a:rPr lang="en-US" sz="2400" dirty="0" smtClean="0">
                <a:latin typeface="American Typewriter"/>
                <a:cs typeface="American Typewriter"/>
              </a:rPr>
            </a:br>
            <a:r>
              <a:rPr lang="en-US" sz="2400" dirty="0" smtClean="0">
                <a:latin typeface="American Typewriter"/>
                <a:cs typeface="American Typewriter"/>
              </a:rPr>
              <a:t>against </a:t>
            </a:r>
            <a:r>
              <a:rPr lang="en-US" sz="2400" dirty="0">
                <a:latin typeface="American Typewriter"/>
                <a:cs typeface="American Typewriter"/>
              </a:rPr>
              <a:t>Common </a:t>
            </a:r>
            <a:r>
              <a:rPr lang="en-US" sz="2400" dirty="0" smtClean="0">
                <a:latin typeface="American Typewriter"/>
                <a:cs typeface="American Typewriter"/>
              </a:rPr>
              <a:t>Portrayals</a:t>
            </a:r>
            <a:br>
              <a:rPr lang="en-US" sz="2400" dirty="0" smtClean="0">
                <a:latin typeface="American Typewriter"/>
                <a:cs typeface="American Typewriter"/>
              </a:rPr>
            </a:br>
            <a:r>
              <a:rPr lang="en-US" sz="2400" dirty="0" smtClean="0">
                <a:latin typeface="American Typewriter"/>
                <a:cs typeface="American Typewriter"/>
              </a:rPr>
              <a:t> of</a:t>
            </a:r>
            <a:r>
              <a:rPr lang="en-US" sz="2400" dirty="0">
                <a:latin typeface="American Typewriter"/>
                <a:cs typeface="American Typewriter"/>
              </a:rPr>
              <a:t/>
            </a:r>
            <a:br>
              <a:rPr lang="en-US" sz="2400" dirty="0">
                <a:latin typeface="American Typewriter"/>
                <a:cs typeface="American Typewriter"/>
              </a:rPr>
            </a:br>
            <a:r>
              <a:rPr lang="en-US" sz="2400" dirty="0" smtClean="0">
                <a:latin typeface="American Typewriter"/>
                <a:cs typeface="American Typewriter"/>
              </a:rPr>
              <a:t> Aboriginal</a:t>
            </a:r>
            <a:r>
              <a:rPr lang="en-US" sz="2400" dirty="0">
                <a:latin typeface="American Typewriter"/>
                <a:cs typeface="American Typewriter"/>
              </a:rPr>
              <a:t> </a:t>
            </a:r>
            <a:r>
              <a:rPr lang="en-US" sz="2400" dirty="0" smtClean="0">
                <a:latin typeface="American Typewriter"/>
                <a:cs typeface="American Typewriter"/>
              </a:rPr>
              <a:t>People</a:t>
            </a:r>
            <a:r>
              <a:rPr lang="en-US" sz="4800" dirty="0">
                <a:latin typeface="American Typewriter"/>
                <a:cs typeface="American Typewriter"/>
              </a:rPr>
              <a:t/>
            </a:r>
            <a:br>
              <a:rPr lang="en-US" sz="4800" dirty="0">
                <a:latin typeface="American Typewriter"/>
                <a:cs typeface="American Typewriter"/>
              </a:rPr>
            </a:br>
            <a:endParaRPr lang="en-US" sz="4800" dirty="0">
              <a:latin typeface="American Typewriter"/>
              <a:cs typeface="American Typewriter"/>
            </a:endParaRPr>
          </a:p>
        </p:txBody>
      </p:sp>
      <p:sp>
        <p:nvSpPr>
          <p:cNvPr id="3" name="Subtitle 2"/>
          <p:cNvSpPr>
            <a:spLocks noGrp="1"/>
          </p:cNvSpPr>
          <p:nvPr>
            <p:ph type="subTitle" idx="1"/>
          </p:nvPr>
        </p:nvSpPr>
        <p:spPr>
          <a:xfrm>
            <a:off x="457200" y="5568548"/>
            <a:ext cx="6858000" cy="914400"/>
          </a:xfrm>
        </p:spPr>
        <p:txBody>
          <a:bodyPr>
            <a:normAutofit/>
          </a:bodyPr>
          <a:lstStyle/>
          <a:p>
            <a:r>
              <a:rPr lang="en-US" dirty="0" smtClean="0"/>
              <a:t>Jeanie </a:t>
            </a:r>
            <a:r>
              <a:rPr lang="en-US" dirty="0" err="1" smtClean="0"/>
              <a:t>wilson</a:t>
            </a:r>
            <a:endParaRPr lang="en-US" dirty="0" smtClean="0"/>
          </a:p>
          <a:p>
            <a:r>
              <a:rPr lang="en-US" dirty="0" smtClean="0"/>
              <a:t>ED6106</a:t>
            </a:r>
            <a:endParaRPr lang="en-US" dirty="0"/>
          </a:p>
        </p:txBody>
      </p:sp>
      <p:pic>
        <p:nvPicPr>
          <p:cNvPr id="4" name="Picture 3" descr="Screen Shot 2014-07-16 at 2.27.11 PM.png"/>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457200" y="209197"/>
            <a:ext cx="8467513" cy="6451278"/>
          </a:xfrm>
          <a:prstGeom prst="rect">
            <a:avLst/>
          </a:prstGeom>
          <a:ln>
            <a:noFill/>
          </a:ln>
          <a:effectLst>
            <a:softEdge rad="112500"/>
          </a:effectLst>
        </p:spPr>
      </p:pic>
    </p:spTree>
    <p:extLst>
      <p:ext uri="{BB962C8B-B14F-4D97-AF65-F5344CB8AC3E}">
        <p14:creationId xmlns:p14="http://schemas.microsoft.com/office/powerpoint/2010/main" val="16601946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8-05 at 4.3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pic>
        <p:nvPicPr>
          <p:cNvPr id="6" name="Content Placeholder 5" descr="Screen Shot 2014-08-05 at 9.09.25 PM.png"/>
          <p:cNvPicPr>
            <a:picLocks noGrp="1" noChangeAspect="1"/>
          </p:cNvPicPr>
          <p:nvPr>
            <p:ph idx="1"/>
          </p:nvPr>
        </p:nvPicPr>
        <p:blipFill>
          <a:blip r:embed="rId4">
            <a:extLst>
              <a:ext uri="{28A0092B-C50C-407E-A947-70E740481C1C}">
                <a14:useLocalDpi xmlns:a14="http://schemas.microsoft.com/office/drawing/2010/main" val="0"/>
              </a:ext>
            </a:extLst>
          </a:blip>
          <a:srcRect l="-88535" r="-88535"/>
          <a:stretch>
            <a:fillRect/>
          </a:stretch>
        </p:blipFill>
        <p:spPr>
          <a:xfrm>
            <a:off x="5320143" y="1477054"/>
            <a:ext cx="4620693" cy="4949371"/>
          </a:xfrm>
        </p:spPr>
      </p:pic>
      <p:sp>
        <p:nvSpPr>
          <p:cNvPr id="3" name="Text Placeholder 2"/>
          <p:cNvSpPr>
            <a:spLocks noGrp="1"/>
          </p:cNvSpPr>
          <p:nvPr>
            <p:ph type="body" sz="half" idx="2"/>
          </p:nvPr>
        </p:nvSpPr>
        <p:spPr>
          <a:xfrm>
            <a:off x="457200" y="1600199"/>
            <a:ext cx="4862943" cy="4826225"/>
          </a:xfrm>
        </p:spPr>
        <p:txBody>
          <a:bodyPr>
            <a:normAutofit lnSpcReduction="10000"/>
          </a:bodyPr>
          <a:lstStyle/>
          <a:p>
            <a:r>
              <a:rPr lang="en-US" sz="2400" b="0" dirty="0" smtClean="0"/>
              <a:t>“The </a:t>
            </a:r>
            <a:r>
              <a:rPr lang="en-US" sz="2400" b="0" dirty="0"/>
              <a:t>Indian Princess is the Native beauty who is sympathetic enough to the white man's quest to be lured away from her group to marry into his culture and further his mission to civilize her people. "The Indian princess is strictly a European concept," writes Native American Joseph </a:t>
            </a:r>
            <a:r>
              <a:rPr lang="en-US" sz="2400" b="0" dirty="0" err="1"/>
              <a:t>Riverwind</a:t>
            </a:r>
            <a:r>
              <a:rPr lang="en-US" sz="2400" b="0" dirty="0"/>
              <a:t>. "The nations of this country never had a concept of royalty. We do not have kings, queens or princesses</a:t>
            </a:r>
            <a:r>
              <a:rPr lang="en-US" sz="2400" b="0" dirty="0" smtClean="0"/>
              <a:t>.” Media Smarts (2012)</a:t>
            </a:r>
            <a:endParaRPr lang="en-US" sz="2400" b="0" dirty="0"/>
          </a:p>
        </p:txBody>
      </p:sp>
      <p:sp>
        <p:nvSpPr>
          <p:cNvPr id="4" name="Title 3"/>
          <p:cNvSpPr>
            <a:spLocks noGrp="1"/>
          </p:cNvSpPr>
          <p:nvPr>
            <p:ph type="title"/>
          </p:nvPr>
        </p:nvSpPr>
        <p:spPr/>
        <p:txBody>
          <a:bodyPr/>
          <a:lstStyle/>
          <a:p>
            <a:r>
              <a:rPr lang="en-US" dirty="0" smtClean="0"/>
              <a:t>The Indian Princess</a:t>
            </a:r>
            <a:endParaRPr lang="en-US" dirty="0"/>
          </a:p>
        </p:txBody>
      </p:sp>
    </p:spTree>
    <p:extLst>
      <p:ext uri="{BB962C8B-B14F-4D97-AF65-F5344CB8AC3E}">
        <p14:creationId xmlns:p14="http://schemas.microsoft.com/office/powerpoint/2010/main" val="15334192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8-05 at 4.3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sp>
        <p:nvSpPr>
          <p:cNvPr id="3" name="Text Placeholder 2"/>
          <p:cNvSpPr>
            <a:spLocks noGrp="1"/>
          </p:cNvSpPr>
          <p:nvPr>
            <p:ph type="body" sz="half" idx="2"/>
          </p:nvPr>
        </p:nvSpPr>
        <p:spPr>
          <a:xfrm>
            <a:off x="206143" y="1171626"/>
            <a:ext cx="4713514" cy="5333999"/>
          </a:xfrm>
        </p:spPr>
        <p:txBody>
          <a:bodyPr>
            <a:normAutofit fontScale="77500" lnSpcReduction="20000"/>
          </a:bodyPr>
          <a:lstStyle/>
          <a:p>
            <a:r>
              <a:rPr lang="en-US" sz="2000" b="0" dirty="0" smtClean="0"/>
              <a:t>“</a:t>
            </a:r>
            <a:r>
              <a:rPr lang="en-US" sz="2400" b="0" dirty="0" smtClean="0"/>
              <a:t>None </a:t>
            </a:r>
            <a:r>
              <a:rPr lang="en-US" sz="2400" b="0" dirty="0"/>
              <a:t>of these women, said </a:t>
            </a:r>
            <a:r>
              <a:rPr lang="en-US" sz="2400" b="0" dirty="0" err="1"/>
              <a:t>Valaskakis</a:t>
            </a:r>
            <a:r>
              <a:rPr lang="en-US" sz="2400" b="0" dirty="0"/>
              <a:t>, remotely resembled the "powerful, competent, articulate" women she grew up with on her reserve in Wisconsin. However, the media image of the Indian princess is challenged through some Aboriginal cultural events like powwows where young women are elected as princess of the powwow because of their attachment to traditional values of respect, sharing and solidarity. This image of the princess does not reflect a romanced and stereotyped image, but rather a desire to reverse the trend: for a long time, the model of youth has been about self-destruction, vandalism and drug and alcohol consumption. Today, the models have changed and someone is </a:t>
            </a:r>
            <a:r>
              <a:rPr lang="en-US" sz="2400" b="0" dirty="0" err="1"/>
              <a:t>honoured</a:t>
            </a:r>
            <a:r>
              <a:rPr lang="en-US" sz="2400" b="0" dirty="0"/>
              <a:t> for his or her achievement, successes and commitment in defending the values of his or her group</a:t>
            </a:r>
            <a:r>
              <a:rPr lang="en-US" sz="2400" b="0" dirty="0" smtClean="0"/>
              <a:t>.” Media Smarts</a:t>
            </a:r>
            <a:endParaRPr lang="en-US" sz="2400" b="0" dirty="0"/>
          </a:p>
        </p:txBody>
      </p:sp>
      <p:sp>
        <p:nvSpPr>
          <p:cNvPr id="4" name="Title 3"/>
          <p:cNvSpPr>
            <a:spLocks noGrp="1"/>
          </p:cNvSpPr>
          <p:nvPr>
            <p:ph type="title"/>
          </p:nvPr>
        </p:nvSpPr>
        <p:spPr>
          <a:xfrm>
            <a:off x="457200" y="152718"/>
            <a:ext cx="5791200" cy="663711"/>
          </a:xfrm>
        </p:spPr>
        <p:txBody>
          <a:bodyPr/>
          <a:lstStyle/>
          <a:p>
            <a:r>
              <a:rPr lang="en-US" dirty="0" smtClean="0"/>
              <a:t>Counter Culture</a:t>
            </a:r>
            <a:endParaRPr lang="en-US" dirty="0"/>
          </a:p>
        </p:txBody>
      </p:sp>
      <p:sp>
        <p:nvSpPr>
          <p:cNvPr id="7" name="TextBox 6"/>
          <p:cNvSpPr txBox="1"/>
          <p:nvPr/>
        </p:nvSpPr>
        <p:spPr>
          <a:xfrm>
            <a:off x="5882925" y="5979422"/>
            <a:ext cx="2174519" cy="646331"/>
          </a:xfrm>
          <a:prstGeom prst="rect">
            <a:avLst/>
          </a:prstGeom>
          <a:noFill/>
        </p:spPr>
        <p:txBody>
          <a:bodyPr wrap="square" rtlCol="0">
            <a:spAutoFit/>
          </a:bodyPr>
          <a:lstStyle/>
          <a:p>
            <a:r>
              <a:rPr lang="en-US" dirty="0" smtClean="0"/>
              <a:t>Inez Jasper, </a:t>
            </a:r>
            <a:r>
              <a:rPr lang="en-US" dirty="0" err="1" smtClean="0"/>
              <a:t>Sto:lo</a:t>
            </a:r>
            <a:r>
              <a:rPr lang="en-US" dirty="0" smtClean="0"/>
              <a:t> </a:t>
            </a:r>
            <a:r>
              <a:rPr lang="en-US" dirty="0" err="1" smtClean="0"/>
              <a:t>Singer&amp;Songwriter</a:t>
            </a:r>
            <a:endParaRPr lang="en-US" dirty="0"/>
          </a:p>
        </p:txBody>
      </p:sp>
      <p:pic>
        <p:nvPicPr>
          <p:cNvPr id="9" name="Content Placeholder 8" descr="Screen Shot 2014-08-06 at 9.48.56 AM.png"/>
          <p:cNvPicPr>
            <a:picLocks noGrp="1" noChangeAspect="1"/>
          </p:cNvPicPr>
          <p:nvPr>
            <p:ph idx="1"/>
          </p:nvPr>
        </p:nvPicPr>
        <p:blipFill>
          <a:blip r:embed="rId4">
            <a:extLst>
              <a:ext uri="{28A0092B-C50C-407E-A947-70E740481C1C}">
                <a14:useLocalDpi xmlns:a14="http://schemas.microsoft.com/office/drawing/2010/main" val="0"/>
              </a:ext>
            </a:extLst>
          </a:blip>
          <a:srcRect l="-24972" r="-24972"/>
          <a:stretch>
            <a:fillRect/>
          </a:stretch>
        </p:blipFill>
        <p:spPr>
          <a:xfrm>
            <a:off x="4919657" y="1600200"/>
            <a:ext cx="3767143" cy="4223657"/>
          </a:xfrm>
        </p:spPr>
      </p:pic>
    </p:spTree>
    <p:extLst>
      <p:ext uri="{BB962C8B-B14F-4D97-AF65-F5344CB8AC3E}">
        <p14:creationId xmlns:p14="http://schemas.microsoft.com/office/powerpoint/2010/main" val="25281132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8-05 at 4.3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pic>
        <p:nvPicPr>
          <p:cNvPr id="6" name="Content Placeholder 5" descr="Screen Shot 2014-08-06 at 9.08.24 AM.png"/>
          <p:cNvPicPr>
            <a:picLocks noGrp="1" noChangeAspect="1"/>
          </p:cNvPicPr>
          <p:nvPr>
            <p:ph idx="1"/>
          </p:nvPr>
        </p:nvPicPr>
        <p:blipFill>
          <a:blip r:embed="rId4">
            <a:extLst>
              <a:ext uri="{28A0092B-C50C-407E-A947-70E740481C1C}">
                <a14:useLocalDpi xmlns:a14="http://schemas.microsoft.com/office/drawing/2010/main" val="0"/>
              </a:ext>
            </a:extLst>
          </a:blip>
          <a:srcRect t="5922" b="5922"/>
          <a:stretch>
            <a:fillRect/>
          </a:stretch>
        </p:blipFill>
        <p:spPr>
          <a:xfrm>
            <a:off x="4953000" y="1753515"/>
            <a:ext cx="3733800" cy="4296229"/>
          </a:xfrm>
        </p:spPr>
      </p:pic>
      <p:sp>
        <p:nvSpPr>
          <p:cNvPr id="3" name="Text Placeholder 2"/>
          <p:cNvSpPr>
            <a:spLocks noGrp="1"/>
          </p:cNvSpPr>
          <p:nvPr>
            <p:ph type="body" sz="half" idx="2"/>
          </p:nvPr>
        </p:nvSpPr>
        <p:spPr>
          <a:xfrm>
            <a:off x="457200" y="1600200"/>
            <a:ext cx="3788229" cy="4480560"/>
          </a:xfrm>
        </p:spPr>
        <p:txBody>
          <a:bodyPr>
            <a:normAutofit/>
          </a:bodyPr>
          <a:lstStyle/>
          <a:p>
            <a:r>
              <a:rPr lang="en-US" dirty="0" smtClean="0"/>
              <a:t>“There’s a danger in supporting this myth – the danger is this idealized image can constrain us to the idea that we are nothing more than a simple people, trapped in time. This is a romanticized image of the highest form of Indian there is = the zenith of Aboriginal existence. I mean, Ninjas and Samurai are cool too, but in Japan they don’t actually run around in black pajamas, pulling out throwing stars every two seconds – they’ve moved on and so have we.”</a:t>
            </a:r>
          </a:p>
          <a:p>
            <a:r>
              <a:rPr lang="en-US" dirty="0" smtClean="0"/>
              <a:t>- Steve Keewatin Sanderson, Author of </a:t>
            </a:r>
            <a:r>
              <a:rPr lang="en-US" i="1" dirty="0" smtClean="0"/>
              <a:t>Rising Above, </a:t>
            </a:r>
            <a:r>
              <a:rPr lang="en-US" dirty="0" smtClean="0"/>
              <a:t>Graphic Novel</a:t>
            </a:r>
          </a:p>
        </p:txBody>
      </p:sp>
      <p:sp>
        <p:nvSpPr>
          <p:cNvPr id="4" name="Title 3"/>
          <p:cNvSpPr>
            <a:spLocks noGrp="1"/>
          </p:cNvSpPr>
          <p:nvPr>
            <p:ph type="title"/>
          </p:nvPr>
        </p:nvSpPr>
        <p:spPr/>
        <p:txBody>
          <a:bodyPr/>
          <a:lstStyle/>
          <a:p>
            <a:r>
              <a:rPr lang="en-US" dirty="0" smtClean="0"/>
              <a:t>The noble savage</a:t>
            </a:r>
            <a:endParaRPr lang="en-US" dirty="0"/>
          </a:p>
        </p:txBody>
      </p:sp>
    </p:spTree>
    <p:extLst>
      <p:ext uri="{BB962C8B-B14F-4D97-AF65-F5344CB8AC3E}">
        <p14:creationId xmlns:p14="http://schemas.microsoft.com/office/powerpoint/2010/main" val="30023048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57200" y="1600200"/>
            <a:ext cx="4622800" cy="4786086"/>
          </a:xfrm>
        </p:spPr>
        <p:txBody>
          <a:bodyPr>
            <a:normAutofit/>
          </a:bodyPr>
          <a:lstStyle/>
          <a:p>
            <a:r>
              <a:rPr lang="en-US" dirty="0" smtClean="0"/>
              <a:t>“In </a:t>
            </a:r>
            <a:r>
              <a:rPr lang="en-US" dirty="0"/>
              <a:t>1999 the Indian figure had knelt at the base of the Samuel de Champlain monument was released from duty, following a protest held at the site by the Assembly of First Nations. The AFN argued that the Indian figure did not represent the contributions that Aboriginal people have made to the development of Canada. They also noted that he was inappropriately dressed--it was not historically accurate. After several years of discussion with the National Capital Commission, both groups agreed to move him across the street to what turned out to be an obscure part of Major's Hill Park. With no formal plans for redevelopment the vacant plinth that the Indian Scout used to occupy, I began inviting friends to the site for a portrait sitting</a:t>
            </a:r>
            <a:r>
              <a:rPr lang="en-US" dirty="0" smtClean="0"/>
              <a:t>.” – Jeff Thomas, Scouting for Indians</a:t>
            </a:r>
          </a:p>
        </p:txBody>
      </p:sp>
      <p:sp>
        <p:nvSpPr>
          <p:cNvPr id="4" name="Title 3"/>
          <p:cNvSpPr>
            <a:spLocks noGrp="1"/>
          </p:cNvSpPr>
          <p:nvPr>
            <p:ph type="title"/>
          </p:nvPr>
        </p:nvSpPr>
        <p:spPr>
          <a:xfrm>
            <a:off x="457199" y="152718"/>
            <a:ext cx="6582229" cy="1371600"/>
          </a:xfrm>
        </p:spPr>
        <p:txBody>
          <a:bodyPr>
            <a:normAutofit fontScale="90000"/>
          </a:bodyPr>
          <a:lstStyle/>
          <a:p>
            <a:r>
              <a:rPr lang="en-US" dirty="0" smtClean="0"/>
              <a:t>Counter Culture</a:t>
            </a:r>
            <a:br>
              <a:rPr lang="en-US" dirty="0" smtClean="0"/>
            </a:br>
            <a:r>
              <a:rPr lang="en-US" dirty="0" smtClean="0"/>
              <a:t>A Study of Indian-Ness</a:t>
            </a:r>
            <a:endParaRPr lang="en-US" dirty="0"/>
          </a:p>
        </p:txBody>
      </p:sp>
      <p:pic>
        <p:nvPicPr>
          <p:cNvPr id="8" name="Content Placeholder 7" descr="Screen Shot 2014-08-06 at 9.36.35 AM.png"/>
          <p:cNvPicPr>
            <a:picLocks noGrp="1" noChangeAspect="1"/>
          </p:cNvPicPr>
          <p:nvPr>
            <p:ph idx="1"/>
          </p:nvPr>
        </p:nvPicPr>
        <p:blipFill>
          <a:blip r:embed="rId3">
            <a:extLst>
              <a:ext uri="{28A0092B-C50C-407E-A947-70E740481C1C}">
                <a14:useLocalDpi xmlns:a14="http://schemas.microsoft.com/office/drawing/2010/main" val="0"/>
              </a:ext>
            </a:extLst>
          </a:blip>
          <a:srcRect l="6797" r="6797"/>
          <a:stretch>
            <a:fillRect/>
          </a:stretch>
        </p:blipFill>
        <p:spPr>
          <a:xfrm>
            <a:off x="5315857" y="1600200"/>
            <a:ext cx="3370942" cy="4314371"/>
          </a:xfrm>
        </p:spPr>
      </p:pic>
      <p:pic>
        <p:nvPicPr>
          <p:cNvPr id="5" name="Picture 4" descr="Screen Shot 2014-08-05 at 4.38.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sp>
        <p:nvSpPr>
          <p:cNvPr id="9" name="TextBox 8"/>
          <p:cNvSpPr txBox="1"/>
          <p:nvPr/>
        </p:nvSpPr>
        <p:spPr>
          <a:xfrm>
            <a:off x="5315857" y="6092186"/>
            <a:ext cx="3370942" cy="646331"/>
          </a:xfrm>
          <a:prstGeom prst="rect">
            <a:avLst/>
          </a:prstGeom>
          <a:noFill/>
        </p:spPr>
        <p:txBody>
          <a:bodyPr wrap="square" rtlCol="0">
            <a:spAutoFit/>
          </a:bodyPr>
          <a:lstStyle/>
          <a:p>
            <a:r>
              <a:rPr lang="en-US" dirty="0" smtClean="0"/>
              <a:t> Indian Man from Nepean Point</a:t>
            </a:r>
          </a:p>
          <a:p>
            <a:r>
              <a:rPr lang="en-US" dirty="0" smtClean="0"/>
              <a:t>Jeff Thomas, 1992</a:t>
            </a:r>
            <a:endParaRPr lang="en-US" dirty="0"/>
          </a:p>
        </p:txBody>
      </p:sp>
    </p:spTree>
    <p:extLst>
      <p:ext uri="{BB962C8B-B14F-4D97-AF65-F5344CB8AC3E}">
        <p14:creationId xmlns:p14="http://schemas.microsoft.com/office/powerpoint/2010/main" val="42903739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Counter Culture</a:t>
            </a:r>
            <a:endParaRPr lang="en-US" dirty="0"/>
          </a:p>
        </p:txBody>
      </p:sp>
      <p:pic>
        <p:nvPicPr>
          <p:cNvPr id="4" name="REEL_INJUN_Trail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795463"/>
            <a:ext cx="7620000" cy="4286250"/>
          </a:xfrm>
        </p:spPr>
      </p:pic>
    </p:spTree>
    <p:extLst>
      <p:ext uri="{BB962C8B-B14F-4D97-AF65-F5344CB8AC3E}">
        <p14:creationId xmlns:p14="http://schemas.microsoft.com/office/powerpoint/2010/main" val="24612813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Thoughts</a:t>
            </a:r>
            <a:endParaRPr lang="en-US" dirty="0"/>
          </a:p>
        </p:txBody>
      </p:sp>
      <p:sp>
        <p:nvSpPr>
          <p:cNvPr id="3" name="Content Placeholder 2"/>
          <p:cNvSpPr>
            <a:spLocks noGrp="1"/>
          </p:cNvSpPr>
          <p:nvPr>
            <p:ph idx="1"/>
          </p:nvPr>
        </p:nvSpPr>
        <p:spPr>
          <a:xfrm>
            <a:off x="457199" y="1752600"/>
            <a:ext cx="8196943" cy="4651829"/>
          </a:xfrm>
        </p:spPr>
        <p:txBody>
          <a:bodyPr>
            <a:normAutofit/>
          </a:bodyPr>
          <a:lstStyle/>
          <a:p>
            <a:r>
              <a:rPr lang="en-US" sz="2400" dirty="0" smtClean="0"/>
              <a:t>“Popular culture contains a plurality of meanings that enable actors ‘to partake of both of its forces simultaneously and devolves to them the power to situate themselves within this play of forces at the point that meets their particular cultural interests” (</a:t>
            </a:r>
            <a:r>
              <a:rPr lang="en-US" sz="2400" dirty="0" err="1" smtClean="0"/>
              <a:t>Lashua</a:t>
            </a:r>
            <a:r>
              <a:rPr lang="en-US" sz="2400" dirty="0" smtClean="0"/>
              <a:t>, 2006, p.395)</a:t>
            </a:r>
            <a:endParaRPr lang="en-US" sz="2400" dirty="0"/>
          </a:p>
        </p:txBody>
      </p:sp>
      <p:pic>
        <p:nvPicPr>
          <p:cNvPr id="4" name="Picture 3" descr="Screen Shot 2014-08-05 at 4.3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spTree>
    <p:extLst>
      <p:ext uri="{BB962C8B-B14F-4D97-AF65-F5344CB8AC3E}">
        <p14:creationId xmlns:p14="http://schemas.microsoft.com/office/powerpoint/2010/main" val="38271670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Thoughts</a:t>
            </a:r>
            <a:endParaRPr lang="en-US" dirty="0"/>
          </a:p>
        </p:txBody>
      </p:sp>
      <p:sp>
        <p:nvSpPr>
          <p:cNvPr id="3" name="Content Placeholder 2"/>
          <p:cNvSpPr>
            <a:spLocks noGrp="1"/>
          </p:cNvSpPr>
          <p:nvPr>
            <p:ph idx="1"/>
          </p:nvPr>
        </p:nvSpPr>
        <p:spPr>
          <a:xfrm>
            <a:off x="457199" y="1752600"/>
            <a:ext cx="8196943" cy="4651829"/>
          </a:xfrm>
        </p:spPr>
        <p:txBody>
          <a:bodyPr>
            <a:normAutofit/>
          </a:bodyPr>
          <a:lstStyle/>
          <a:p>
            <a:r>
              <a:rPr lang="en-US" sz="2400" dirty="0" smtClean="0"/>
              <a:t>“hooks (1994) stressed that ‘talking critically about popular culture [is] a powerful way to share knowledge, in and outside the academy, across differences, in an oppositional way’. These small victories inform larger hegemonic processes of social change, cultural hybridity, and border crossings, where young people make and remake popular culture into meaningful aspects of their everyday lives” (</a:t>
            </a:r>
            <a:r>
              <a:rPr lang="en-US" sz="2400" dirty="0" err="1" smtClean="0"/>
              <a:t>Lashua</a:t>
            </a:r>
            <a:r>
              <a:rPr lang="en-US" sz="2400" dirty="0" smtClean="0"/>
              <a:t>, 2006, p.406).</a:t>
            </a:r>
            <a:endParaRPr lang="en-US" sz="2400" dirty="0"/>
          </a:p>
        </p:txBody>
      </p:sp>
      <p:pic>
        <p:nvPicPr>
          <p:cNvPr id="4" name="Picture 3" descr="Screen Shot 2014-08-05 at 4.3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spTree>
    <p:extLst>
      <p:ext uri="{BB962C8B-B14F-4D97-AF65-F5344CB8AC3E}">
        <p14:creationId xmlns:p14="http://schemas.microsoft.com/office/powerpoint/2010/main" val="39478455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much more then beads and Feathers…</a:t>
            </a:r>
            <a:endParaRPr lang="en-US" dirty="0"/>
          </a:p>
        </p:txBody>
      </p:sp>
      <p:pic>
        <p:nvPicPr>
          <p:cNvPr id="5" name="Joey_Stylez_-_Indian_Outlaw.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54150" y="1752600"/>
            <a:ext cx="6202363" cy="4651375"/>
          </a:xfrm>
        </p:spPr>
      </p:pic>
      <p:pic>
        <p:nvPicPr>
          <p:cNvPr id="4" name="Picture 3" descr="Screen Shot 2014-08-05 at 4.38.3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spTree>
    <p:extLst>
      <p:ext uri="{BB962C8B-B14F-4D97-AF65-F5344CB8AC3E}">
        <p14:creationId xmlns:p14="http://schemas.microsoft.com/office/powerpoint/2010/main" val="27260867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199" y="1752600"/>
            <a:ext cx="8196943" cy="4651829"/>
          </a:xfrm>
        </p:spPr>
        <p:txBody>
          <a:bodyPr>
            <a:normAutofit/>
          </a:bodyPr>
          <a:lstStyle/>
          <a:p>
            <a:r>
              <a:rPr lang="en-US" sz="1400" b="0" dirty="0" err="1" smtClean="0"/>
              <a:t>Beazly</a:t>
            </a:r>
            <a:r>
              <a:rPr lang="en-US" sz="1400" b="0" dirty="0" smtClean="0"/>
              <a:t>, Malory (2010). </a:t>
            </a:r>
            <a:r>
              <a:rPr lang="en-US" sz="1400" b="0" i="1" dirty="0" smtClean="0"/>
              <a:t>Issues of Native Misrepresentation. </a:t>
            </a:r>
            <a:r>
              <a:rPr lang="en-US" sz="1400" b="0" dirty="0" smtClean="0"/>
              <a:t>Retrieved </a:t>
            </a:r>
            <a:r>
              <a:rPr lang="en-US" sz="1400" b="0" dirty="0"/>
              <a:t>from </a:t>
            </a:r>
            <a:r>
              <a:rPr lang="en-US" sz="1400" b="0" dirty="0">
                <a:hlinkClick r:id="rId3"/>
              </a:rPr>
              <a:t>http://twimedia.blogspot.ca/2010/03/issue-of-native-misrepresentation-</a:t>
            </a:r>
            <a:r>
              <a:rPr lang="en-US" sz="1400" b="0" dirty="0" smtClean="0">
                <a:hlinkClick r:id="rId3"/>
              </a:rPr>
              <a:t>in.html</a:t>
            </a:r>
            <a:endParaRPr lang="en-US" sz="1400" b="0" dirty="0" smtClean="0"/>
          </a:p>
          <a:p>
            <a:endParaRPr lang="en-US" sz="1400" b="0" dirty="0"/>
          </a:p>
          <a:p>
            <a:r>
              <a:rPr lang="en-US" sz="1400" b="0" dirty="0"/>
              <a:t>Comic Images retrieved from http://</a:t>
            </a:r>
            <a:r>
              <a:rPr lang="en-US" sz="1400" b="0" dirty="0" err="1"/>
              <a:t>www.bluecorncomics.com</a:t>
            </a:r>
            <a:r>
              <a:rPr lang="en-US" sz="1400" b="0" dirty="0"/>
              <a:t>/</a:t>
            </a:r>
            <a:r>
              <a:rPr lang="en-US" sz="1400" b="0" dirty="0" err="1"/>
              <a:t>stharm.htm</a:t>
            </a:r>
            <a:endParaRPr lang="en-US" sz="1400" b="0" dirty="0"/>
          </a:p>
          <a:p>
            <a:endParaRPr lang="en-US" sz="1400" b="0" dirty="0"/>
          </a:p>
          <a:p>
            <a:r>
              <a:rPr lang="en-US" sz="1400" b="0" dirty="0" smtClean="0"/>
              <a:t>Dragonfly retrieved </a:t>
            </a:r>
            <a:r>
              <a:rPr lang="en-US" sz="1400" b="0" dirty="0"/>
              <a:t>from </a:t>
            </a:r>
            <a:r>
              <a:rPr lang="en-US" sz="1400" b="0" dirty="0">
                <a:hlinkClick r:id="rId4"/>
              </a:rPr>
              <a:t>http://dragonflycanada.ca/more-than-just-beads-and-feathers</a:t>
            </a:r>
            <a:r>
              <a:rPr lang="en-US" sz="1400" b="0" dirty="0" smtClean="0">
                <a:hlinkClick r:id="rId4"/>
              </a:rPr>
              <a:t>/</a:t>
            </a:r>
            <a:r>
              <a:rPr lang="en-US" sz="1400" b="0" dirty="0" smtClean="0"/>
              <a:t> </a:t>
            </a:r>
          </a:p>
          <a:p>
            <a:r>
              <a:rPr lang="en-US" sz="1400" b="0" dirty="0" err="1"/>
              <a:t>Lahua</a:t>
            </a:r>
            <a:r>
              <a:rPr lang="en-US" sz="1400" b="0" dirty="0"/>
              <a:t>, B. (2006). “Just another native?” Soundscapes, </a:t>
            </a:r>
            <a:r>
              <a:rPr lang="en-US" sz="1400" b="0" dirty="0" err="1"/>
              <a:t>chorasters</a:t>
            </a:r>
            <a:r>
              <a:rPr lang="en-US" sz="1400" b="0" dirty="0"/>
              <a:t>, and borderlands in Edmonton, Alberta, Canada. </a:t>
            </a:r>
            <a:r>
              <a:rPr lang="en-US" sz="1400" b="0" i="1" dirty="0"/>
              <a:t>Cultural Studies ↔ Critical Methodologies, 6</a:t>
            </a:r>
            <a:r>
              <a:rPr lang="en-US" sz="1400" b="0" dirty="0"/>
              <a:t>(3), 391- 410. (</a:t>
            </a:r>
            <a:r>
              <a:rPr lang="en-US" sz="1400" b="0" dirty="0">
                <a:hlinkClick r:id="rId5"/>
              </a:rPr>
              <a:t>e-reserve) </a:t>
            </a:r>
            <a:r>
              <a:rPr lang="en-US" sz="1400" b="0" dirty="0">
                <a:hlinkClick r:id="rId6"/>
              </a:rPr>
              <a:t>http://csc.sagepub.com/content/6/3/391.short</a:t>
            </a:r>
            <a:endParaRPr lang="en-US" sz="2400" b="0" dirty="0"/>
          </a:p>
          <a:p>
            <a:endParaRPr lang="en-US" sz="1400" b="0" dirty="0"/>
          </a:p>
          <a:p>
            <a:r>
              <a:rPr lang="en-US" sz="1400" b="0" dirty="0"/>
              <a:t>McKenzie, M. (2006). Three portraits of resistance: The (un)making of Canadian students. </a:t>
            </a:r>
            <a:r>
              <a:rPr lang="en-US" sz="1400" b="0" i="1" dirty="0"/>
              <a:t>Canadian Journal of Education, 29</a:t>
            </a:r>
            <a:r>
              <a:rPr lang="en-US" sz="1400" b="0" dirty="0"/>
              <a:t>(1), 199-222. (</a:t>
            </a:r>
            <a:r>
              <a:rPr lang="en-US" sz="1400" b="0" dirty="0">
                <a:hlinkClick r:id="rId5"/>
              </a:rPr>
              <a:t>e-reserve) </a:t>
            </a:r>
            <a:r>
              <a:rPr lang="en-US" sz="1400" b="0" dirty="0">
                <a:hlinkClick r:id="rId7"/>
              </a:rPr>
              <a:t>http://www.csse-scee.ca/CJE/Articles/FullText/CJE29-1/CJE29-1-</a:t>
            </a:r>
            <a:r>
              <a:rPr lang="en-US" sz="1400" b="0" dirty="0" smtClean="0">
                <a:hlinkClick r:id="rId7"/>
              </a:rPr>
              <a:t>mckenzie.pdf</a:t>
            </a:r>
            <a:endParaRPr lang="en-US" sz="1400" b="0" dirty="0" smtClean="0"/>
          </a:p>
          <a:p>
            <a:endParaRPr lang="en-US" sz="1400" b="0" dirty="0"/>
          </a:p>
          <a:p>
            <a:r>
              <a:rPr lang="en-US" sz="1400" b="0" dirty="0" smtClean="0"/>
              <a:t>Media Smarts(2012). </a:t>
            </a:r>
            <a:r>
              <a:rPr lang="en-US" sz="1400" b="0" i="1" dirty="0" smtClean="0"/>
              <a:t>Common Portrayals of Aboriginal People. </a:t>
            </a:r>
            <a:r>
              <a:rPr lang="en-US" sz="1400" b="0" dirty="0" smtClean="0"/>
              <a:t> </a:t>
            </a:r>
            <a:r>
              <a:rPr lang="en-US" sz="1400" b="0" dirty="0"/>
              <a:t>Retrieved from </a:t>
            </a:r>
            <a:r>
              <a:rPr lang="en-US" sz="1400" b="0" dirty="0">
                <a:hlinkClick r:id="rId8"/>
              </a:rPr>
              <a:t>http://</a:t>
            </a:r>
            <a:r>
              <a:rPr lang="en-US" sz="1400" b="0" dirty="0" err="1">
                <a:hlinkClick r:id="rId8"/>
              </a:rPr>
              <a:t>mediasmarts.ca</a:t>
            </a:r>
            <a:r>
              <a:rPr lang="en-US" sz="1400" b="0" dirty="0">
                <a:hlinkClick r:id="rId8"/>
              </a:rPr>
              <a:t>/diversity-media/aboriginal-people/common-portrayals-aboriginal-people</a:t>
            </a:r>
            <a:endParaRPr lang="en-US" sz="1400" b="0" dirty="0"/>
          </a:p>
          <a:p>
            <a:endParaRPr lang="en-US" sz="1400" b="0" dirty="0"/>
          </a:p>
          <a:p>
            <a:endParaRPr lang="en-US" sz="1400" b="0" dirty="0" smtClean="0"/>
          </a:p>
          <a:p>
            <a:endParaRPr lang="en-US" sz="2400" b="0" dirty="0" smtClean="0"/>
          </a:p>
          <a:p>
            <a:endParaRPr lang="en-US" sz="2400" b="0" dirty="0"/>
          </a:p>
          <a:p>
            <a:endParaRPr lang="en-US" sz="2400" dirty="0"/>
          </a:p>
        </p:txBody>
      </p:sp>
      <p:pic>
        <p:nvPicPr>
          <p:cNvPr id="4" name="Picture 3" descr="Screen Shot 2014-08-05 at 4.38.34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spTree>
    <p:extLst>
      <p:ext uri="{BB962C8B-B14F-4D97-AF65-F5344CB8AC3E}">
        <p14:creationId xmlns:p14="http://schemas.microsoft.com/office/powerpoint/2010/main" val="7967347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199" y="1752600"/>
            <a:ext cx="8196943" cy="4651829"/>
          </a:xfrm>
        </p:spPr>
        <p:txBody>
          <a:bodyPr>
            <a:normAutofit fontScale="92500" lnSpcReduction="10000"/>
          </a:bodyPr>
          <a:lstStyle/>
          <a:p>
            <a:r>
              <a:rPr lang="en-US" sz="1400" b="0" dirty="0" smtClean="0"/>
              <a:t>Kelly, Ursula (2012). </a:t>
            </a:r>
            <a:r>
              <a:rPr lang="en-US" sz="1400" b="0" i="1" dirty="0" smtClean="0"/>
              <a:t>Introductory Notes.</a:t>
            </a:r>
            <a:r>
              <a:rPr lang="en-US" sz="1400" b="0" dirty="0" smtClean="0"/>
              <a:t> ED6106: Popular Culture and Literacy Education. Memorial University of Newfoundland.</a:t>
            </a:r>
          </a:p>
          <a:p>
            <a:endParaRPr lang="en-US" sz="1400" b="0" dirty="0"/>
          </a:p>
          <a:p>
            <a:r>
              <a:rPr lang="en-US" sz="1400" b="0" dirty="0"/>
              <a:t>King, Thomas (2012). </a:t>
            </a:r>
            <a:r>
              <a:rPr lang="en-US" sz="1400" b="0" i="1" dirty="0"/>
              <a:t>An Inconvenient Indian: A Curious Account of Native People in North America. </a:t>
            </a:r>
            <a:r>
              <a:rPr lang="en-US" sz="1400" b="0" dirty="0"/>
              <a:t>Doubleday Canada: Toronto.</a:t>
            </a:r>
          </a:p>
          <a:p>
            <a:endParaRPr lang="en-US" sz="1400" b="0" dirty="0"/>
          </a:p>
          <a:p>
            <a:r>
              <a:rPr lang="en-US" sz="1400" b="0" u="sng" dirty="0" smtClean="0"/>
              <a:t>Reel Injun </a:t>
            </a:r>
            <a:r>
              <a:rPr lang="en-US" sz="1400" b="0" dirty="0" smtClean="0"/>
              <a:t>retrieved </a:t>
            </a:r>
            <a:r>
              <a:rPr lang="en-US" sz="1400" b="0" dirty="0"/>
              <a:t>from </a:t>
            </a:r>
            <a:r>
              <a:rPr lang="en-US" sz="1400" b="0" dirty="0">
                <a:hlinkClick r:id="rId3"/>
              </a:rPr>
              <a:t>http://www.reelinjunthemovie.com/site/the-film</a:t>
            </a:r>
            <a:r>
              <a:rPr lang="en-US" sz="1400" b="0" dirty="0" smtClean="0">
                <a:hlinkClick r:id="rId3"/>
              </a:rPr>
              <a:t>/</a:t>
            </a:r>
            <a:endParaRPr lang="en-US" sz="1400" b="0" dirty="0" smtClean="0"/>
          </a:p>
          <a:p>
            <a:endParaRPr lang="en-US" sz="1400" b="0" dirty="0" smtClean="0"/>
          </a:p>
          <a:p>
            <a:r>
              <a:rPr lang="en-US" sz="1400" b="0" dirty="0"/>
              <a:t>Sanderson, Steve Keewatin (2012). </a:t>
            </a:r>
            <a:r>
              <a:rPr lang="en-US" sz="1400" b="0" i="1" dirty="0"/>
              <a:t>Rising Above.</a:t>
            </a:r>
            <a:r>
              <a:rPr lang="en-US" sz="1400" b="0" dirty="0"/>
              <a:t> </a:t>
            </a:r>
            <a:r>
              <a:rPr lang="en-US" sz="1400" b="0" dirty="0" err="1"/>
              <a:t>iLit</a:t>
            </a:r>
            <a:r>
              <a:rPr lang="en-US" sz="1400" b="0" dirty="0"/>
              <a:t> English Resource. McGraw-Hill Ryerson, Toronto</a:t>
            </a:r>
            <a:r>
              <a:rPr lang="en-US" sz="1400" b="0" dirty="0" smtClean="0"/>
              <a:t>.</a:t>
            </a:r>
          </a:p>
          <a:p>
            <a:endParaRPr lang="en-US" sz="1400" b="0" dirty="0"/>
          </a:p>
          <a:p>
            <a:r>
              <a:rPr lang="en-US" sz="1400" b="0" dirty="0" err="1" smtClean="0"/>
              <a:t>Stylez</a:t>
            </a:r>
            <a:r>
              <a:rPr lang="en-US" sz="1400" b="0" dirty="0" smtClean="0"/>
              <a:t>, Joey (2009)</a:t>
            </a:r>
            <a:r>
              <a:rPr lang="en-US" sz="1400" b="0" i="1" u="sng" dirty="0" smtClean="0"/>
              <a:t>. </a:t>
            </a:r>
            <a:r>
              <a:rPr lang="en-US" sz="1400" b="0" i="1" dirty="0" smtClean="0"/>
              <a:t>Indian Outlaw </a:t>
            </a:r>
            <a:r>
              <a:rPr lang="en-US" sz="1400" b="0" u="sng" dirty="0" smtClean="0"/>
              <a:t>The Black Star.</a:t>
            </a:r>
            <a:r>
              <a:rPr lang="en-US" sz="1400" b="0" dirty="0" smtClean="0"/>
              <a:t> Stressed Street.</a:t>
            </a:r>
            <a:endParaRPr lang="en-US" sz="1400" b="0" i="1" dirty="0" smtClean="0"/>
          </a:p>
          <a:p>
            <a:endParaRPr lang="en-US" sz="1400" b="0" dirty="0"/>
          </a:p>
          <a:p>
            <a:r>
              <a:rPr lang="en-US" sz="1400" b="0" dirty="0" smtClean="0"/>
              <a:t>Thomas, Jeffrey (2010). </a:t>
            </a:r>
            <a:r>
              <a:rPr lang="en-US" sz="1400" b="0" i="1" dirty="0" smtClean="0"/>
              <a:t>Scouting for Indians. </a:t>
            </a:r>
            <a:r>
              <a:rPr lang="en-US" sz="1400" b="0" dirty="0"/>
              <a:t>Retrieved from </a:t>
            </a:r>
            <a:r>
              <a:rPr lang="en-US" sz="1400" b="0" dirty="0">
                <a:hlinkClick r:id="rId4"/>
              </a:rPr>
              <a:t>http://</a:t>
            </a:r>
            <a:r>
              <a:rPr lang="en-US" sz="1400" b="0" dirty="0" err="1">
                <a:hlinkClick r:id="rId4"/>
              </a:rPr>
              <a:t>www.scoutingforindians.com</a:t>
            </a:r>
            <a:r>
              <a:rPr lang="en-US" sz="1400" b="0" dirty="0">
                <a:hlinkClick r:id="rId4"/>
              </a:rPr>
              <a:t>/</a:t>
            </a:r>
            <a:endParaRPr lang="en-US" sz="1400" b="0" dirty="0"/>
          </a:p>
          <a:p>
            <a:endParaRPr lang="en-US" sz="1400" b="0" dirty="0"/>
          </a:p>
          <a:p>
            <a:r>
              <a:rPr lang="en-US" sz="1400" b="0" dirty="0" err="1"/>
              <a:t>Ukumbwa</a:t>
            </a:r>
            <a:r>
              <a:rPr lang="en-US" sz="1400" b="0" dirty="0"/>
              <a:t> </a:t>
            </a:r>
            <a:r>
              <a:rPr lang="en-US" sz="1400" b="0" dirty="0" err="1" smtClean="0"/>
              <a:t>Sauti</a:t>
            </a:r>
            <a:r>
              <a:rPr lang="en-US" sz="1400" b="0" dirty="0"/>
              <a:t> </a:t>
            </a:r>
            <a:r>
              <a:rPr lang="en-US" sz="1400" b="0" dirty="0" smtClean="0"/>
              <a:t>(2012).</a:t>
            </a:r>
            <a:r>
              <a:rPr lang="en-US" sz="1400" b="0" i="1" dirty="0" err="1" smtClean="0"/>
              <a:t>Reelism</a:t>
            </a:r>
            <a:r>
              <a:rPr lang="en-US" sz="1400" b="0" i="1" dirty="0" smtClean="0"/>
              <a:t> in Native American and Indigenous Portrayals. </a:t>
            </a:r>
            <a:r>
              <a:rPr lang="en-US" sz="1400" b="0" dirty="0" smtClean="0"/>
              <a:t>Retrieved from </a:t>
            </a:r>
            <a:r>
              <a:rPr lang="en-US" sz="1400" b="0" dirty="0"/>
              <a:t>http://</a:t>
            </a:r>
            <a:r>
              <a:rPr lang="en-US" sz="1400" b="0" dirty="0" err="1"/>
              <a:t>www.reelinjunthemovie.com</a:t>
            </a:r>
            <a:r>
              <a:rPr lang="en-US" sz="1400" b="0" dirty="0"/>
              <a:t>/site/blog/</a:t>
            </a:r>
          </a:p>
          <a:p>
            <a:endParaRPr lang="en-US" sz="1400" b="0" i="1" dirty="0"/>
          </a:p>
          <a:p>
            <a:endParaRPr lang="en-US" sz="1400" b="0" dirty="0" smtClean="0"/>
          </a:p>
          <a:p>
            <a:endParaRPr lang="en-US" sz="1400" b="0" dirty="0"/>
          </a:p>
          <a:p>
            <a:endParaRPr lang="en-US" sz="1400" b="0" dirty="0"/>
          </a:p>
          <a:p>
            <a:endParaRPr lang="en-US" sz="2400" b="0" dirty="0"/>
          </a:p>
          <a:p>
            <a:endParaRPr lang="en-US" sz="2400" dirty="0"/>
          </a:p>
        </p:txBody>
      </p:sp>
      <p:pic>
        <p:nvPicPr>
          <p:cNvPr id="4" name="Picture 3" descr="Screen Shot 2014-08-05 at 4.38.3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spTree>
    <p:extLst>
      <p:ext uri="{BB962C8B-B14F-4D97-AF65-F5344CB8AC3E}">
        <p14:creationId xmlns:p14="http://schemas.microsoft.com/office/powerpoint/2010/main" val="24242881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05 at 4.3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sp>
        <p:nvSpPr>
          <p:cNvPr id="2" name="Title 1"/>
          <p:cNvSpPr>
            <a:spLocks noGrp="1"/>
          </p:cNvSpPr>
          <p:nvPr>
            <p:ph type="title"/>
          </p:nvPr>
        </p:nvSpPr>
        <p:spPr>
          <a:xfrm>
            <a:off x="457200" y="152718"/>
            <a:ext cx="6183085" cy="1008425"/>
          </a:xfrm>
        </p:spPr>
        <p:txBody>
          <a:bodyPr>
            <a:normAutofit/>
          </a:bodyPr>
          <a:lstStyle/>
          <a:p>
            <a:r>
              <a:rPr lang="en-US" dirty="0" smtClean="0"/>
              <a:t>We’re more Than…</a:t>
            </a:r>
            <a:endParaRPr lang="en-US" dirty="0"/>
          </a:p>
        </p:txBody>
      </p:sp>
      <p:sp>
        <p:nvSpPr>
          <p:cNvPr id="3" name="Content Placeholder 2"/>
          <p:cNvSpPr>
            <a:spLocks noGrp="1"/>
          </p:cNvSpPr>
          <p:nvPr>
            <p:ph idx="1"/>
          </p:nvPr>
        </p:nvSpPr>
        <p:spPr>
          <a:xfrm>
            <a:off x="457200" y="1353458"/>
            <a:ext cx="8088086" cy="4833257"/>
          </a:xfrm>
        </p:spPr>
        <p:txBody>
          <a:bodyPr>
            <a:noAutofit/>
          </a:bodyPr>
          <a:lstStyle/>
          <a:p>
            <a:r>
              <a:rPr lang="en-US" sz="2400" dirty="0" smtClean="0"/>
              <a:t>Author, Jason </a:t>
            </a:r>
            <a:r>
              <a:rPr lang="en-US" sz="2400" dirty="0" err="1" smtClean="0"/>
              <a:t>Eaglespeaker</a:t>
            </a:r>
            <a:r>
              <a:rPr lang="en-US" sz="2400" dirty="0" smtClean="0"/>
              <a:t> “wondered </a:t>
            </a:r>
            <a:r>
              <a:rPr lang="en-US" sz="2400" dirty="0"/>
              <a:t>why spectators cheered for him when he was wearing his powwow outfit but showed him racism in daily life. </a:t>
            </a:r>
            <a:r>
              <a:rPr lang="en-US" sz="2400" dirty="0" smtClean="0"/>
              <a:t>This </a:t>
            </a:r>
            <a:r>
              <a:rPr lang="en-US" sz="2400" dirty="0"/>
              <a:t>phenomenon is what the novelist Thomas King has referred to as “half-time entertainment”: when we’re dancing and singing, we’re always popular. When we’re reminding people about the history and continuing effects of colonialism – what some people refer to as “complaining” – our popularity takes a nosedive. Reality check: creating awareness and understanding is about more than the additive markers of “cultural diversity” – it’s about deconstructing assumptions, biases, and dominant frames of </a:t>
            </a:r>
            <a:r>
              <a:rPr lang="en-US" sz="2400" dirty="0" smtClean="0"/>
              <a:t>reference” (Dragonfly, 2014)</a:t>
            </a:r>
            <a:endParaRPr lang="en-US" sz="2400" dirty="0"/>
          </a:p>
        </p:txBody>
      </p:sp>
    </p:spTree>
    <p:extLst>
      <p:ext uri="{BB962C8B-B14F-4D97-AF65-F5344CB8AC3E}">
        <p14:creationId xmlns:p14="http://schemas.microsoft.com/office/powerpoint/2010/main" val="24106056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8-05 at 4.3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pic>
        <p:nvPicPr>
          <p:cNvPr id="8" name="Picture 7" descr="Screen Shot 2014-08-05 at 8.21.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15" y="0"/>
            <a:ext cx="5275943" cy="6933449"/>
          </a:xfrm>
          <a:prstGeom prst="rect">
            <a:avLst/>
          </a:prstGeom>
        </p:spPr>
      </p:pic>
      <p:sp>
        <p:nvSpPr>
          <p:cNvPr id="9" name="TextBox 8"/>
          <p:cNvSpPr txBox="1"/>
          <p:nvPr/>
        </p:nvSpPr>
        <p:spPr>
          <a:xfrm>
            <a:off x="5508925" y="1681787"/>
            <a:ext cx="3355124" cy="4801315"/>
          </a:xfrm>
          <a:prstGeom prst="rect">
            <a:avLst/>
          </a:prstGeom>
          <a:noFill/>
        </p:spPr>
        <p:txBody>
          <a:bodyPr wrap="square" rtlCol="0">
            <a:spAutoFit/>
          </a:bodyPr>
          <a:lstStyle/>
          <a:p>
            <a:pPr algn="ctr"/>
            <a:r>
              <a:rPr lang="en-US" b="1" dirty="0" smtClean="0"/>
              <a:t>Challenging the </a:t>
            </a:r>
            <a:r>
              <a:rPr lang="en-US" b="1" dirty="0"/>
              <a:t>D</a:t>
            </a:r>
            <a:r>
              <a:rPr lang="en-US" b="1" dirty="0" smtClean="0"/>
              <a:t>ominant </a:t>
            </a:r>
            <a:r>
              <a:rPr lang="en-US" b="1" dirty="0"/>
              <a:t>D</a:t>
            </a:r>
            <a:r>
              <a:rPr lang="en-US" b="1" dirty="0" smtClean="0"/>
              <a:t>iscourse</a:t>
            </a:r>
          </a:p>
          <a:p>
            <a:endParaRPr lang="en-US" dirty="0"/>
          </a:p>
          <a:p>
            <a:r>
              <a:rPr lang="en-US" dirty="0" smtClean="0"/>
              <a:t>“Instantiated by means of practices such as language use, traditions of family and culture, and institutions such as school and media, we can understand discourses as having different degrees of authority, with dominant discourses appearing natural or true, denying their own partiality, and supporting and perpetuating existing power relations” (McKenzie, 2006, p.200)</a:t>
            </a:r>
            <a:endParaRPr lang="en-US" dirty="0"/>
          </a:p>
        </p:txBody>
      </p:sp>
    </p:spTree>
    <p:extLst>
      <p:ext uri="{BB962C8B-B14F-4D97-AF65-F5344CB8AC3E}">
        <p14:creationId xmlns:p14="http://schemas.microsoft.com/office/powerpoint/2010/main" val="1616979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t>“An analysis of oppressive features of popular culture and the ideologies and belief systems supported by them” </a:t>
            </a:r>
            <a:r>
              <a:rPr lang="en-US" sz="1800" dirty="0" smtClean="0"/>
              <a:t>(Kelly, 2012, Introductory Notes) </a:t>
            </a:r>
            <a:endParaRPr lang="en-US" sz="1800" dirty="0"/>
          </a:p>
        </p:txBody>
      </p:sp>
      <p:sp>
        <p:nvSpPr>
          <p:cNvPr id="3" name="Text Placeholder 2"/>
          <p:cNvSpPr>
            <a:spLocks noGrp="1"/>
          </p:cNvSpPr>
          <p:nvPr>
            <p:ph type="body" sz="half" idx="2"/>
          </p:nvPr>
        </p:nvSpPr>
        <p:spPr/>
        <p:txBody>
          <a:bodyPr/>
          <a:lstStyle/>
          <a:p>
            <a:endParaRPr lang="en-US" dirty="0"/>
          </a:p>
        </p:txBody>
      </p:sp>
      <p:sp>
        <p:nvSpPr>
          <p:cNvPr id="4" name="Title 3"/>
          <p:cNvSpPr>
            <a:spLocks noGrp="1"/>
          </p:cNvSpPr>
          <p:nvPr>
            <p:ph type="title"/>
          </p:nvPr>
        </p:nvSpPr>
        <p:spPr/>
        <p:txBody>
          <a:bodyPr/>
          <a:lstStyle/>
          <a:p>
            <a:r>
              <a:rPr lang="en-US" dirty="0" smtClean="0"/>
              <a:t>Sociocultural Politics</a:t>
            </a:r>
            <a:endParaRPr lang="en-US" dirty="0"/>
          </a:p>
        </p:txBody>
      </p:sp>
      <p:pic>
        <p:nvPicPr>
          <p:cNvPr id="6" name="Picture 5" descr="Screen Shot 2014-08-05 at 10.12.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10" y="1600200"/>
            <a:ext cx="3048103" cy="4327144"/>
          </a:xfrm>
          <a:prstGeom prst="rect">
            <a:avLst/>
          </a:prstGeom>
        </p:spPr>
      </p:pic>
      <p:pic>
        <p:nvPicPr>
          <p:cNvPr id="7" name="Picture 6" descr="Screen Shot 2014-08-05 at 4.3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spTree>
    <p:extLst>
      <p:ext uri="{BB962C8B-B14F-4D97-AF65-F5344CB8AC3E}">
        <p14:creationId xmlns:p14="http://schemas.microsoft.com/office/powerpoint/2010/main" val="39115522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25144" y="1600199"/>
            <a:ext cx="3773712" cy="4749800"/>
          </a:xfrm>
        </p:spPr>
        <p:txBody>
          <a:bodyPr>
            <a:normAutofit/>
          </a:bodyPr>
          <a:lstStyle/>
          <a:p>
            <a:endParaRPr lang="en-US" sz="1800" dirty="0"/>
          </a:p>
          <a:p>
            <a:r>
              <a:rPr lang="en-US" sz="2400" dirty="0" smtClean="0"/>
              <a:t>“A genocide occurred </a:t>
            </a:r>
            <a:r>
              <a:rPr lang="en-US" sz="2400" dirty="0"/>
              <a:t>and the [American] culture wanted to perpetrate the idea that [the natives] these people are now </a:t>
            </a:r>
            <a:r>
              <a:rPr lang="en-US" sz="2400" dirty="0" err="1"/>
              <a:t>mythologic</a:t>
            </a:r>
            <a:r>
              <a:rPr lang="en-US" sz="2400" dirty="0"/>
              <a:t>, you know, they don’t even really exist, they’re like dinosaurs.</a:t>
            </a:r>
            <a:r>
              <a:rPr lang="en-US" sz="2400" dirty="0" smtClean="0"/>
              <a:t>” - Jim </a:t>
            </a:r>
            <a:r>
              <a:rPr lang="en-US" sz="2400" dirty="0" err="1" smtClean="0"/>
              <a:t>Jarmusch</a:t>
            </a:r>
            <a:r>
              <a:rPr lang="en-US" sz="2400" dirty="0" smtClean="0"/>
              <a:t>, 2012</a:t>
            </a:r>
            <a:endParaRPr lang="en-US" sz="2400" dirty="0"/>
          </a:p>
        </p:txBody>
      </p:sp>
      <p:sp>
        <p:nvSpPr>
          <p:cNvPr id="3" name="Text Placeholder 2"/>
          <p:cNvSpPr>
            <a:spLocks noGrp="1"/>
          </p:cNvSpPr>
          <p:nvPr>
            <p:ph type="body" sz="half" idx="2"/>
          </p:nvPr>
        </p:nvSpPr>
        <p:spPr/>
        <p:txBody>
          <a:bodyPr/>
          <a:lstStyle/>
          <a:p>
            <a:endParaRPr lang="en-US" dirty="0"/>
          </a:p>
        </p:txBody>
      </p:sp>
      <p:sp>
        <p:nvSpPr>
          <p:cNvPr id="4" name="Title 3"/>
          <p:cNvSpPr>
            <a:spLocks noGrp="1"/>
          </p:cNvSpPr>
          <p:nvPr>
            <p:ph type="title"/>
          </p:nvPr>
        </p:nvSpPr>
        <p:spPr/>
        <p:txBody>
          <a:bodyPr/>
          <a:lstStyle/>
          <a:p>
            <a:r>
              <a:rPr lang="en-US" dirty="0" smtClean="0"/>
              <a:t>Sociocultural Politics</a:t>
            </a:r>
            <a:endParaRPr lang="en-US" dirty="0"/>
          </a:p>
        </p:txBody>
      </p:sp>
      <p:pic>
        <p:nvPicPr>
          <p:cNvPr id="7" name="Picture 6" descr="Screen Shot 2014-08-05 at 4.3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pic>
        <p:nvPicPr>
          <p:cNvPr id="5" name="Picture 4" descr="Screen Shot 2014-08-05 at 8.50.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74" y="1600200"/>
            <a:ext cx="5079269" cy="4749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82911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t>“It </a:t>
            </a:r>
            <a:r>
              <a:rPr lang="en-US" sz="2400" dirty="0"/>
              <a:t>has been said many times that stereotypes may yet carry within them some wisp of truth, but they do more to obscure the clarity of the larger reality of Native American and indigenous culture as a diverse, powerful and important expression of human life</a:t>
            </a:r>
            <a:r>
              <a:rPr lang="en-US" sz="2400" dirty="0" smtClean="0"/>
              <a:t>.” </a:t>
            </a:r>
            <a:r>
              <a:rPr lang="en-US" sz="1800" dirty="0">
                <a:hlinkClick r:id="rId3"/>
              </a:rPr>
              <a:t>Ukumbwa Sauti, M.Ed.</a:t>
            </a:r>
          </a:p>
          <a:p>
            <a:r>
              <a:rPr lang="en-US" sz="1800" dirty="0" err="1" smtClean="0"/>
              <a:t>Reelism</a:t>
            </a:r>
            <a:r>
              <a:rPr lang="en-US" sz="1800" dirty="0" smtClean="0"/>
              <a:t> </a:t>
            </a:r>
            <a:r>
              <a:rPr lang="en-US" sz="1800" dirty="0"/>
              <a:t>in Native American and Indigenous Portrayals</a:t>
            </a:r>
            <a:endParaRPr lang="en-US" sz="1800" dirty="0"/>
          </a:p>
        </p:txBody>
      </p:sp>
      <p:sp>
        <p:nvSpPr>
          <p:cNvPr id="4" name="Title 3"/>
          <p:cNvSpPr>
            <a:spLocks noGrp="1"/>
          </p:cNvSpPr>
          <p:nvPr>
            <p:ph type="title"/>
          </p:nvPr>
        </p:nvSpPr>
        <p:spPr/>
        <p:txBody>
          <a:bodyPr/>
          <a:lstStyle/>
          <a:p>
            <a:r>
              <a:rPr lang="en-US" dirty="0" smtClean="0"/>
              <a:t>Obscurity</a:t>
            </a:r>
            <a:endParaRPr lang="en-US" dirty="0"/>
          </a:p>
        </p:txBody>
      </p:sp>
      <p:pic>
        <p:nvPicPr>
          <p:cNvPr id="6" name="Picture 5" descr="Screen Shot 2014-08-05 at 5.09.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1" y="2436586"/>
            <a:ext cx="2590800" cy="2311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Screen Shot 2014-08-05 at 4.38.3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spTree>
    <p:extLst>
      <p:ext uri="{BB962C8B-B14F-4D97-AF65-F5344CB8AC3E}">
        <p14:creationId xmlns:p14="http://schemas.microsoft.com/office/powerpoint/2010/main" val="32298490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08-05 at 4.3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pic>
        <p:nvPicPr>
          <p:cNvPr id="6" name="Content Placeholder 5" descr="Screen Shot 2014-08-05 at 10.24.41 AM.png"/>
          <p:cNvPicPr>
            <a:picLocks noGrp="1" noChangeAspect="1"/>
          </p:cNvPicPr>
          <p:nvPr>
            <p:ph sz="half" idx="2"/>
          </p:nvPr>
        </p:nvPicPr>
        <p:blipFill>
          <a:blip r:embed="rId4">
            <a:extLst>
              <a:ext uri="{28A0092B-C50C-407E-A947-70E740481C1C}">
                <a14:useLocalDpi xmlns:a14="http://schemas.microsoft.com/office/drawing/2010/main" val="0"/>
              </a:ext>
            </a:extLst>
          </a:blip>
          <a:srcRect l="-5167" r="-5167"/>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57199" y="152718"/>
            <a:ext cx="6636657" cy="1244282"/>
          </a:xfrm>
        </p:spPr>
        <p:txBody>
          <a:bodyPr/>
          <a:lstStyle/>
          <a:p>
            <a:r>
              <a:rPr lang="en-US" dirty="0" smtClean="0"/>
              <a:t>(</a:t>
            </a:r>
            <a:r>
              <a:rPr lang="en-US" dirty="0" err="1" smtClean="0"/>
              <a:t>Mis</a:t>
            </a:r>
            <a:r>
              <a:rPr lang="en-US" dirty="0" smtClean="0"/>
              <a:t>)Representation</a:t>
            </a:r>
            <a:endParaRPr lang="en-US" dirty="0"/>
          </a:p>
        </p:txBody>
      </p:sp>
      <p:sp>
        <p:nvSpPr>
          <p:cNvPr id="3" name="Content Placeholder 2"/>
          <p:cNvSpPr>
            <a:spLocks noGrp="1"/>
          </p:cNvSpPr>
          <p:nvPr>
            <p:ph sz="half" idx="1"/>
          </p:nvPr>
        </p:nvSpPr>
        <p:spPr>
          <a:xfrm>
            <a:off x="772592" y="1574800"/>
            <a:ext cx="3517848" cy="4937833"/>
          </a:xfrm>
        </p:spPr>
        <p:txBody>
          <a:bodyPr>
            <a:noAutofit/>
          </a:bodyPr>
          <a:lstStyle/>
          <a:p>
            <a:r>
              <a:rPr lang="en-US" sz="2000" dirty="0" smtClean="0"/>
              <a:t>“I </a:t>
            </a:r>
            <a:r>
              <a:rPr lang="en-US" sz="2000" dirty="0"/>
              <a:t>have said it before and I will say it again: Western societies that are largely based upon colonial attitudes (and white privilege) seem to only ‘make space’ for Native-Americans (or Canadians, for that matter) when their culture is romanticized enough to be put on display (e.g. for hungry Twilight fans)</a:t>
            </a:r>
            <a:r>
              <a:rPr lang="en-US" sz="2000" dirty="0" smtClean="0"/>
              <a:t>.”</a:t>
            </a:r>
          </a:p>
          <a:p>
            <a:r>
              <a:rPr lang="en-US" sz="2000" dirty="0"/>
              <a:t>-</a:t>
            </a:r>
            <a:r>
              <a:rPr lang="en-US" sz="2000" dirty="0" smtClean="0"/>
              <a:t> Malory Beazley, 2010</a:t>
            </a:r>
            <a:endParaRPr lang="en-US" sz="2000" dirty="0"/>
          </a:p>
        </p:txBody>
      </p:sp>
    </p:spTree>
    <p:extLst>
      <p:ext uri="{BB962C8B-B14F-4D97-AF65-F5344CB8AC3E}">
        <p14:creationId xmlns:p14="http://schemas.microsoft.com/office/powerpoint/2010/main" val="40396443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8-05 at 4.3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sp>
        <p:nvSpPr>
          <p:cNvPr id="2" name="Title 1"/>
          <p:cNvSpPr>
            <a:spLocks noGrp="1"/>
          </p:cNvSpPr>
          <p:nvPr>
            <p:ph type="title"/>
          </p:nvPr>
        </p:nvSpPr>
        <p:spPr/>
        <p:txBody>
          <a:bodyPr/>
          <a:lstStyle/>
          <a:p>
            <a:r>
              <a:rPr lang="en-US" dirty="0" smtClean="0"/>
              <a:t>Dismissive</a:t>
            </a:r>
            <a:endParaRPr lang="en-US" dirty="0"/>
          </a:p>
        </p:txBody>
      </p:sp>
      <p:sp>
        <p:nvSpPr>
          <p:cNvPr id="3" name="Content Placeholder 2"/>
          <p:cNvSpPr>
            <a:spLocks noGrp="1"/>
          </p:cNvSpPr>
          <p:nvPr>
            <p:ph sz="half" idx="1"/>
          </p:nvPr>
        </p:nvSpPr>
        <p:spPr>
          <a:xfrm>
            <a:off x="609555" y="1574800"/>
            <a:ext cx="3291840" cy="4525963"/>
          </a:xfrm>
        </p:spPr>
        <p:txBody>
          <a:bodyPr>
            <a:normAutofit/>
          </a:bodyPr>
          <a:lstStyle/>
          <a:p>
            <a:r>
              <a:rPr lang="en-US" sz="2000" dirty="0" smtClean="0"/>
              <a:t>“I’m </a:t>
            </a:r>
            <a:r>
              <a:rPr lang="en-US" sz="2000" dirty="0"/>
              <a:t>not being sarcastic. Native history in North America as writ has never really been about Native people. It’s been about Whites and their needs and desires. What Native peoples wanted has never been a vital concern, has never been a political or social priority</a:t>
            </a:r>
            <a:r>
              <a:rPr lang="en-US" sz="2000" dirty="0" smtClean="0"/>
              <a:t>.”</a:t>
            </a:r>
          </a:p>
          <a:p>
            <a:r>
              <a:rPr lang="en-US" sz="2000" dirty="0"/>
              <a:t>-</a:t>
            </a:r>
            <a:r>
              <a:rPr lang="en-US" sz="2000" dirty="0" smtClean="0"/>
              <a:t> Thomas King (2012)</a:t>
            </a:r>
            <a:endParaRPr lang="en-US" sz="2000" dirty="0"/>
          </a:p>
        </p:txBody>
      </p:sp>
      <p:pic>
        <p:nvPicPr>
          <p:cNvPr id="5" name="Content Placeholder 4" descr="Screen Shot 2014-08-05 at 10.06.48 AM.png"/>
          <p:cNvPicPr>
            <a:picLocks noGrp="1" noChangeAspect="1"/>
          </p:cNvPicPr>
          <p:nvPr>
            <p:ph sz="half" idx="2"/>
          </p:nvPr>
        </p:nvPicPr>
        <p:blipFill>
          <a:blip r:embed="rId4">
            <a:extLst>
              <a:ext uri="{28A0092B-C50C-407E-A947-70E740481C1C}">
                <a14:useLocalDpi xmlns:a14="http://schemas.microsoft.com/office/drawing/2010/main" val="0"/>
              </a:ext>
            </a:extLst>
          </a:blip>
          <a:srcRect l="-3876" r="-3876"/>
          <a:stretch>
            <a:fillRect/>
          </a:stretch>
        </p:blipFill>
        <p:spPr/>
      </p:pic>
    </p:spTree>
    <p:extLst>
      <p:ext uri="{BB962C8B-B14F-4D97-AF65-F5344CB8AC3E}">
        <p14:creationId xmlns:p14="http://schemas.microsoft.com/office/powerpoint/2010/main" val="39578769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Stereotypes in Media</a:t>
            </a:r>
            <a:endParaRPr lang="en-US" dirty="0"/>
          </a:p>
        </p:txBody>
      </p:sp>
      <p:sp>
        <p:nvSpPr>
          <p:cNvPr id="3" name="Content Placeholder 2"/>
          <p:cNvSpPr>
            <a:spLocks noGrp="1"/>
          </p:cNvSpPr>
          <p:nvPr>
            <p:ph idx="1"/>
          </p:nvPr>
        </p:nvSpPr>
        <p:spPr>
          <a:xfrm>
            <a:off x="457199" y="1752600"/>
            <a:ext cx="8196943" cy="4651829"/>
          </a:xfrm>
        </p:spPr>
        <p:txBody>
          <a:bodyPr>
            <a:normAutofit/>
          </a:bodyPr>
          <a:lstStyle/>
          <a:p>
            <a:r>
              <a:rPr lang="en-US" sz="2400" dirty="0" smtClean="0"/>
              <a:t>“Portrayals </a:t>
            </a:r>
            <a:r>
              <a:rPr lang="en-US" sz="2400" dirty="0"/>
              <a:t>of Aboriginal people as being primitive, violent and devious, or passive and submissive, have become widespread in movies and TV programs and in literature ranging from books to comic strips. Such depictions have become a comfortable frame of reference for most of us each time there is a question about Aboriginal people, even though very few non-Natives have had the opportunity to meet a Native person in real life. Even if old Westerns rarely took place in Canada, the stereotypes they conveyed crossed borders</a:t>
            </a:r>
            <a:r>
              <a:rPr lang="en-US" sz="2400" dirty="0" smtClean="0"/>
              <a:t>.” – Media Smarts </a:t>
            </a:r>
            <a:endParaRPr lang="en-US" sz="2400" dirty="0"/>
          </a:p>
        </p:txBody>
      </p:sp>
      <p:pic>
        <p:nvPicPr>
          <p:cNvPr id="4" name="Picture 3" descr="Screen Shot 2014-08-05 at 4.3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85" y="152718"/>
            <a:ext cx="2358571" cy="1600797"/>
          </a:xfrm>
          <a:prstGeom prst="rect">
            <a:avLst/>
          </a:prstGeom>
        </p:spPr>
      </p:pic>
    </p:spTree>
    <p:extLst>
      <p:ext uri="{BB962C8B-B14F-4D97-AF65-F5344CB8AC3E}">
        <p14:creationId xmlns:p14="http://schemas.microsoft.com/office/powerpoint/2010/main" val="81671503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23050</TotalTime>
  <Words>1909</Words>
  <Application>Microsoft Macintosh PowerPoint</Application>
  <PresentationFormat>On-screen Show (4:3)</PresentationFormat>
  <Paragraphs>113</Paragraphs>
  <Slides>19</Slides>
  <Notes>18</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Essential</vt:lpstr>
      <vt:lpstr>  “We’re More Than Just Beads and Feathers”  Producing Counter Culture  against Common Portrayals  of  Aboriginal People </vt:lpstr>
      <vt:lpstr>We’re more Than…</vt:lpstr>
      <vt:lpstr>PowerPoint Presentation</vt:lpstr>
      <vt:lpstr>Sociocultural Politics</vt:lpstr>
      <vt:lpstr>Sociocultural Politics</vt:lpstr>
      <vt:lpstr>Obscurity</vt:lpstr>
      <vt:lpstr>(Mis)Representation</vt:lpstr>
      <vt:lpstr>Dismissive</vt:lpstr>
      <vt:lpstr>Stereotypes in Media</vt:lpstr>
      <vt:lpstr>The Indian Princess</vt:lpstr>
      <vt:lpstr>Counter Culture</vt:lpstr>
      <vt:lpstr>The noble savage</vt:lpstr>
      <vt:lpstr>Counter Culture A Study of Indian-Ness</vt:lpstr>
      <vt:lpstr>Counter Culture</vt:lpstr>
      <vt:lpstr>Concluding Thoughts</vt:lpstr>
      <vt:lpstr>Concluding Thoughts</vt:lpstr>
      <vt:lpstr>So much more then beads and Feathers…</vt:lpstr>
      <vt:lpstr>References</vt:lpstr>
      <vt:lpstr>References</vt:lpstr>
    </vt:vector>
  </TitlesOfParts>
  <Company>curric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“We’re More Than Just Beads and Feathers”  Producing Counter Culture  against Common Portrayals  of  Aboriginal People </dc:title>
  <dc:creator>Jeanie Wilson</dc:creator>
  <cp:lastModifiedBy>Jeanie Wilson</cp:lastModifiedBy>
  <cp:revision>28</cp:revision>
  <dcterms:created xsi:type="dcterms:W3CDTF">2014-07-16T21:18:05Z</dcterms:created>
  <dcterms:modified xsi:type="dcterms:W3CDTF">2014-08-06T20:04:31Z</dcterms:modified>
</cp:coreProperties>
</file>